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metadata/core-properties" Target="docProps/core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5" r:id="rId9"/>
    <p:sldId id="263" r:id="rId10"/>
  </p:sldIdLst>
  <p:sldSz cx="10080625" cy="5670550"/>
  <p:notesSz cx="7559675" cy="10691813"/>
  <p:embeddedFontLst>
    <p:embeddedFont>
      <p:font typeface="Roboto Condensed" panose="02000000000000000000" pitchFamily="2" charset="0"/>
      <p:regular r:id="rId12"/>
    </p:embeddedFont>
    <p:embeddedFont>
      <p:font typeface="DejaVu Sans Mono" panose="020B0609030804020204" pitchFamily="49" charset="0"/>
      <p:regular r:id="rId13"/>
      <p:bold r:id="rId14"/>
      <p:italic r:id="rId15"/>
      <p:boldItalic r:id="rId16"/>
    </p:embeddedFont>
    <p:embeddedFont>
      <p:font typeface="DejaVu Sans" panose="020B0603030804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0EC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6" autoAdjust="0"/>
    <p:restoredTop sz="86364" autoAdjust="0"/>
  </p:normalViewPr>
  <p:slideViewPr>
    <p:cSldViewPr snapToGrid="0">
      <p:cViewPr varScale="1">
        <p:scale>
          <a:sx n="91" d="100"/>
          <a:sy n="91" d="100"/>
        </p:scale>
        <p:origin x="274" y="67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57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D66C13A-4870-44B0-88B1-D4DE2FB410E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D66C13A-4870-44B0-88B1-D4DE2FB410E2}" type="slidenum">
              <a:rPr lang="en-US" sz="1400" b="0" strike="noStrike" spc="-1" smtClean="0">
                <a:latin typeface="Times New Roman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120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In: uncropped, static RGB image of a single person</a:t>
            </a:r>
          </a:p>
          <a:p>
            <a:r>
              <a:rPr lang="en-US" sz="2000" b="0" strike="noStrike" spc="-1">
                <a:latin typeface="Arial"/>
              </a:rPr>
              <a:t>Out: 17 body joints in 3D camera space, relative to pelvis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latin typeface="Arial"/>
              </a:rPr>
              <a:t>Person detection precomputed with YOLOv3</a:t>
            </a:r>
          </a:p>
          <a:p>
            <a:r>
              <a:rPr lang="en-US" sz="2000" b="0" strike="noStrike" spc="-1" dirty="0">
                <a:latin typeface="Arial"/>
              </a:rPr>
              <a:t>ResNet-50v2 backbone</a:t>
            </a:r>
          </a:p>
          <a:p>
            <a:r>
              <a:rPr lang="en-US" sz="2000" b="0" strike="noStrike" spc="-1" dirty="0">
                <a:latin typeface="Arial"/>
              </a:rPr>
              <a:t>Estimate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D66C13A-4870-44B0-88B1-D4DE2FB410E2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413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D66C13A-4870-44B0-88B1-D4DE2FB410E2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038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D66C13A-4870-44B0-88B1-D4DE2FB410E2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526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344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344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344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58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58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34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34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34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588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588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5360"/>
            <a:ext cx="907164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588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344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344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600" b="1" strike="noStrike" spc="-1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58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344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Roboto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588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latin typeface="Roboto Condensed"/>
              </a:rPr>
              <a:t>Click to edit the outline text format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600" b="0" strike="noStrike" spc="-1">
                <a:latin typeface="Roboto Condensed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latin typeface="Roboto Condensed"/>
              </a:rPr>
              <a:t>Third Outline Level</a:t>
            </a:r>
          </a:p>
          <a:p>
            <a:pPr marL="1728000" lvl="3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Roboto Condensed"/>
              </a:rPr>
              <a:t>Fourth Outline Level</a:t>
            </a:r>
          </a:p>
          <a:p>
            <a:pPr marL="2160000" lvl="4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Roboto Condensed"/>
              </a:rPr>
              <a:t>Fifth Outline Level</a:t>
            </a:r>
          </a:p>
          <a:p>
            <a:pPr marL="2592000" lvl="5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Roboto Condensed"/>
              </a:rPr>
              <a:t>Sixth Outline Level</a:t>
            </a:r>
          </a:p>
          <a:p>
            <a:pPr marL="3024000" lvl="6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Roboto Condensed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456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4920"/>
            <a:ext cx="3195000" cy="3906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456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D97969C9-231A-44C4-955B-E9735C1F3B74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1.m4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0" y="1264596"/>
            <a:ext cx="10080000" cy="112240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1" strike="noStrike" spc="-1" dirty="0" smtClean="0">
                <a:solidFill>
                  <a:srgbClr val="00549F"/>
                </a:solidFill>
                <a:latin typeface="Roboto Condensed"/>
                <a:ea typeface="AR PL SungtiL GB"/>
              </a:rPr>
              <a:t>Synthetic </a:t>
            </a:r>
            <a:r>
              <a:rPr lang="en-US" sz="3200" b="1" strike="noStrike" spc="-1" dirty="0">
                <a:solidFill>
                  <a:srgbClr val="00549F"/>
                </a:solidFill>
                <a:latin typeface="Roboto Condensed"/>
                <a:ea typeface="AR PL SungtiL GB"/>
              </a:rPr>
              <a:t>Occlusion </a:t>
            </a:r>
            <a:r>
              <a:rPr lang="en-US" sz="3200" b="1" strike="noStrike" spc="-1" dirty="0" smtClean="0">
                <a:solidFill>
                  <a:srgbClr val="00549F"/>
                </a:solidFill>
                <a:latin typeface="Roboto Condensed"/>
                <a:ea typeface="AR PL SungtiL GB"/>
              </a:rPr>
              <a:t>Augmentation with </a:t>
            </a:r>
            <a:r>
              <a:rPr lang="en-US" sz="3200" b="1" strike="noStrike" spc="-1" dirty="0">
                <a:solidFill>
                  <a:srgbClr val="00549F"/>
                </a:solidFill>
                <a:latin typeface="Roboto Condensed"/>
                <a:ea typeface="AR PL SungtiL GB"/>
              </a:rPr>
              <a:t>Volumetric </a:t>
            </a:r>
            <a:r>
              <a:rPr lang="en-US" sz="3200" b="1" strike="noStrike" spc="-1" dirty="0" err="1" smtClean="0">
                <a:solidFill>
                  <a:srgbClr val="00549F"/>
                </a:solidFill>
                <a:latin typeface="Roboto Condensed"/>
                <a:ea typeface="AR PL SungtiL GB"/>
              </a:rPr>
              <a:t>Heatmaps</a:t>
            </a:r>
            <a:r>
              <a:rPr lang="en-US" sz="3200" b="1" strike="noStrike" spc="-1" dirty="0" smtClean="0">
                <a:solidFill>
                  <a:srgbClr val="00549F"/>
                </a:solidFill>
                <a:latin typeface="Roboto Condensed"/>
                <a:ea typeface="AR PL SungtiL GB"/>
              </a:rPr>
              <a:t> for 3D Human Pose Estimation</a:t>
            </a:r>
            <a:endParaRPr lang="en-US" sz="3200" b="1" strike="noStrike" spc="-1" dirty="0">
              <a:solidFill>
                <a:srgbClr val="00549F"/>
              </a:solidFill>
              <a:latin typeface="Roboto Condensed"/>
            </a:endParaRPr>
          </a:p>
        </p:txBody>
      </p:sp>
      <p:sp>
        <p:nvSpPr>
          <p:cNvPr id="48" name="TextShape 2"/>
          <p:cNvSpPr txBox="1"/>
          <p:nvPr/>
        </p:nvSpPr>
        <p:spPr>
          <a:xfrm>
            <a:off x="0" y="3016042"/>
            <a:ext cx="10080000" cy="53087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1191"/>
              </a:spcBef>
              <a:spcAft>
                <a:spcPts val="595"/>
              </a:spcAft>
            </a:pPr>
            <a:r>
              <a:rPr lang="en-US" sz="2000" b="1" strike="noStrike" spc="-1" dirty="0" err="1" smtClean="0">
                <a:latin typeface="Roboto Condensed"/>
                <a:ea typeface="AR PL SungtiL GB"/>
              </a:rPr>
              <a:t>István</a:t>
            </a:r>
            <a:r>
              <a:rPr lang="en-US" sz="2000" b="1" strike="noStrike" spc="-1" dirty="0" smtClean="0">
                <a:latin typeface="Roboto Condensed"/>
                <a:ea typeface="AR PL SungtiL GB"/>
              </a:rPr>
              <a:t> Sárándi</a:t>
            </a:r>
            <a:r>
              <a:rPr lang="en-US" sz="2000" baseline="30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  <a:r>
              <a:rPr lang="en-US" sz="2000" b="1" strike="noStrike" spc="-1" dirty="0" smtClean="0">
                <a:latin typeface="Roboto Condensed"/>
                <a:ea typeface="AR PL SungtiL GB"/>
              </a:rPr>
              <a:t>,</a:t>
            </a:r>
            <a:r>
              <a:rPr lang="en-US" sz="2000" b="0" strike="noStrike" spc="-1" dirty="0" smtClean="0">
                <a:latin typeface="Roboto Condensed"/>
                <a:ea typeface="AR PL SungtiL GB"/>
              </a:rPr>
              <a:t> </a:t>
            </a:r>
            <a:r>
              <a:rPr lang="en-US" sz="2000" b="0" strike="noStrike" spc="-1" dirty="0" err="1" smtClean="0">
                <a:latin typeface="Roboto Condensed"/>
                <a:ea typeface="AR PL SungtiL GB"/>
              </a:rPr>
              <a:t>Timm</a:t>
            </a:r>
            <a:r>
              <a:rPr lang="en-US" sz="2000" b="0" strike="noStrike" spc="-1" dirty="0" smtClean="0">
                <a:latin typeface="Roboto Condensed"/>
                <a:ea typeface="AR PL SungtiL GB"/>
              </a:rPr>
              <a:t> Linder</a:t>
            </a:r>
            <a:r>
              <a:rPr lang="en-US" baseline="30000" dirty="0" smtClean="0"/>
              <a:t>2</a:t>
            </a:r>
            <a:r>
              <a:rPr lang="en-US" sz="2000" b="0" strike="noStrike" spc="-1" dirty="0" smtClean="0">
                <a:latin typeface="Roboto Condensed"/>
                <a:ea typeface="AR PL SungtiL GB"/>
              </a:rPr>
              <a:t>, Kai O. Arras</a:t>
            </a:r>
            <a:r>
              <a:rPr lang="en-US" baseline="30000" dirty="0" smtClean="0"/>
              <a:t>2</a:t>
            </a:r>
            <a:r>
              <a:rPr lang="en-US" sz="2000" b="0" strike="noStrike" spc="-1" dirty="0" smtClean="0">
                <a:latin typeface="Roboto Condensed"/>
                <a:ea typeface="AR PL SungtiL GB"/>
              </a:rPr>
              <a:t>, Bastian Leibe</a:t>
            </a:r>
            <a:r>
              <a:rPr lang="en-US" sz="2000" baseline="30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  <a:p>
            <a:pPr algn="ctr"/>
            <a:r>
              <a:rPr lang="en-US" sz="1600" baseline="30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 </a:t>
            </a:r>
            <a:r>
              <a:rPr lang="en-US" sz="16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Visual </a:t>
            </a: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Computing Institute, RWTH Aachen University – Aachen, DE</a:t>
            </a:r>
          </a:p>
          <a:p>
            <a:pPr algn="ctr"/>
            <a:r>
              <a:rPr lang="en-US" sz="1600" baseline="30000" dirty="0" smtClean="0"/>
              <a:t>2 </a:t>
            </a:r>
            <a:r>
              <a:rPr lang="en-US" sz="16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Robert </a:t>
            </a:r>
            <a:r>
              <a:rPr lang="en-US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Bosch GmbH, Corporate Research – Stuttgart, </a:t>
            </a:r>
            <a:r>
              <a:rPr lang="en-US" sz="16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DE</a:t>
            </a:r>
          </a:p>
          <a:p>
            <a:pPr algn="ctr">
              <a:spcBef>
                <a:spcPts val="1191"/>
              </a:spcBef>
              <a:spcAft>
                <a:spcPts val="595"/>
              </a:spcAft>
            </a:pPr>
            <a:r>
              <a:rPr lang="en-US" sz="20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September 8, 2018 – Munich, Germany</a:t>
            </a:r>
          </a:p>
          <a:p>
            <a:pPr algn="ctr">
              <a:spcBef>
                <a:spcPts val="1191"/>
              </a:spcBef>
              <a:spcAft>
                <a:spcPts val="595"/>
              </a:spcAft>
            </a:pPr>
            <a:r>
              <a:rPr lang="en-US" sz="16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Updated: Sep 17, 2018</a:t>
            </a:r>
            <a:endParaRPr lang="en-US" sz="1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/>
        </p:blipFill>
        <p:spPr>
          <a:xfrm>
            <a:off x="3142035" y="4669967"/>
            <a:ext cx="1681982" cy="547581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/>
          <a:stretch/>
        </p:blipFill>
        <p:spPr>
          <a:xfrm>
            <a:off x="5844052" y="4406630"/>
            <a:ext cx="4002949" cy="976976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KÃ©ptalÃ¡lat a kÃ¶vetkezÅre: âeccv 2018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5" y="4422961"/>
            <a:ext cx="1498524" cy="9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/>
          <p:nvPr/>
        </p:nvPicPr>
        <p:blipFill>
          <a:blip r:embed="rId3"/>
          <a:stretch/>
        </p:blipFill>
        <p:spPr>
          <a:xfrm>
            <a:off x="7570800" y="1983240"/>
            <a:ext cx="1810080" cy="2286360"/>
          </a:xfrm>
          <a:prstGeom prst="rect">
            <a:avLst/>
          </a:prstGeom>
          <a:ln>
            <a:noFill/>
          </a:ln>
        </p:spPr>
      </p:pic>
      <p:sp>
        <p:nvSpPr>
          <p:cNvPr id="50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PoseTrack Challenge – 3D</a:t>
            </a:r>
          </a:p>
        </p:txBody>
      </p:sp>
      <p:sp>
        <p:nvSpPr>
          <p:cNvPr id="51" name="TextShape 2"/>
          <p:cNvSpPr txBox="1"/>
          <p:nvPr/>
        </p:nvSpPr>
        <p:spPr>
          <a:xfrm>
            <a:off x="4114800" y="1784520"/>
            <a:ext cx="2103120" cy="2820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>
                <a:latin typeface="DejaVu Sans Mono"/>
              </a:rPr>
              <a:t>[[   0.0    0.0    0.0]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-96.9  -21.1  103.4]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-43.0  456.4  150.3]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 42.6  902.6  249.0]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 96.0   22.1 -102.8]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 91.0  508.3 -100.2]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[ 118.4  953.7   13.0]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  3.1 -262.6   13.2]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-36.6 -502.0  -72.2]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-96.7 -541.9 -162.8]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-88.0 -651.5 -140.0]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 85.4 -439.5 -131.1]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[ 278.0 -206.0 -121.3]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[ 367.3   28.3 -184.0]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[-139.0 -465.2   28.8]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[-406.6 -322.4   42.9]</a:t>
            </a:r>
            <a:endParaRPr lang="en-US" sz="1000" b="0" strike="noStrike" spc="-1">
              <a:latin typeface="Arial"/>
            </a:endParaRPr>
          </a:p>
          <a:p>
            <a:r>
              <a:rPr lang="en-US" sz="1000" b="0" strike="noStrike" spc="-1">
                <a:latin typeface="DejaVu Sans Mono"/>
              </a:rPr>
              <a:t> [-414.1 -255.1 -202.1]]</a:t>
            </a:r>
            <a:endParaRPr lang="en-US" sz="1000" b="0" strike="noStrike" spc="-1">
              <a:latin typeface="Arial"/>
            </a:endParaRPr>
          </a:p>
          <a:p>
            <a:endParaRPr lang="en-US" sz="1000" b="0" strike="noStrike" spc="-1">
              <a:latin typeface="Arial"/>
            </a:endParaRPr>
          </a:p>
        </p:txBody>
      </p:sp>
      <p:sp>
        <p:nvSpPr>
          <p:cNvPr id="52" name="TextShape 3"/>
          <p:cNvSpPr txBox="1"/>
          <p:nvPr/>
        </p:nvSpPr>
        <p:spPr>
          <a:xfrm>
            <a:off x="6550920" y="1911960"/>
            <a:ext cx="923040" cy="425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>
                <a:latin typeface="Roboto Condensed"/>
              </a:rPr>
              <a:t>pelvis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3108960" y="2826720"/>
            <a:ext cx="1005840" cy="548640"/>
          </a:xfrm>
          <a:custGeom>
            <a:avLst/>
            <a:gdLst/>
            <a:ahLst/>
            <a:cxnLst/>
            <a:rect l="0" t="0" r="r" b="b"/>
            <a:pathLst>
              <a:path w="2796" h="1525">
                <a:moveTo>
                  <a:pt x="0" y="401"/>
                </a:moveTo>
                <a:lnTo>
                  <a:pt x="1629" y="401"/>
                </a:lnTo>
                <a:lnTo>
                  <a:pt x="1629" y="0"/>
                </a:lnTo>
                <a:lnTo>
                  <a:pt x="2795" y="762"/>
                </a:lnTo>
                <a:lnTo>
                  <a:pt x="1629" y="1524"/>
                </a:lnTo>
                <a:lnTo>
                  <a:pt x="1629" y="1123"/>
                </a:lnTo>
                <a:lnTo>
                  <a:pt x="0" y="1123"/>
                </a:lnTo>
                <a:lnTo>
                  <a:pt x="0" y="401"/>
                </a:lnTo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Freeform 5"/>
          <p:cNvSpPr/>
          <p:nvPr/>
        </p:nvSpPr>
        <p:spPr>
          <a:xfrm>
            <a:off x="6000840" y="1885680"/>
            <a:ext cx="619200" cy="114480"/>
          </a:xfrm>
          <a:custGeom>
            <a:avLst/>
            <a:gdLst/>
            <a:ahLst/>
            <a:cxnLst/>
            <a:rect l="0" t="0" r="r" b="b"/>
            <a:pathLst>
              <a:path w="1720" h="318">
                <a:moveTo>
                  <a:pt x="1719" y="317"/>
                </a:moveTo>
                <a:cubicBezTo>
                  <a:pt x="1467" y="118"/>
                  <a:pt x="1147" y="80"/>
                  <a:pt x="846" y="26"/>
                </a:cubicBezTo>
                <a:lnTo>
                  <a:pt x="555" y="0"/>
                </a:lnTo>
                <a:lnTo>
                  <a:pt x="264" y="0"/>
                </a:lnTo>
                <a:lnTo>
                  <a:pt x="0" y="53"/>
                </a:lnTo>
              </a:path>
            </a:pathLst>
          </a:custGeom>
          <a:ln w="29160">
            <a:solidFill>
              <a:srgbClr val="808080"/>
            </a:solidFill>
            <a:round/>
            <a:tailEnd type="stealth" w="med" len="med"/>
          </a:ln>
        </p:spPr>
      </p:sp>
      <p:sp>
        <p:nvSpPr>
          <p:cNvPr id="55" name="Freeform 6"/>
          <p:cNvSpPr/>
          <p:nvPr/>
        </p:nvSpPr>
        <p:spPr>
          <a:xfrm>
            <a:off x="7057800" y="2285640"/>
            <a:ext cx="667440" cy="195840"/>
          </a:xfrm>
          <a:custGeom>
            <a:avLst/>
            <a:gdLst/>
            <a:ahLst/>
            <a:cxnLst/>
            <a:rect l="0" t="0" r="r" b="b"/>
            <a:pathLst>
              <a:path w="1854" h="544">
                <a:moveTo>
                  <a:pt x="0" y="0"/>
                </a:moveTo>
                <a:cubicBezTo>
                  <a:pt x="239" y="206"/>
                  <a:pt x="478" y="457"/>
                  <a:pt x="821" y="503"/>
                </a:cubicBezTo>
                <a:cubicBezTo>
                  <a:pt x="1118" y="543"/>
                  <a:pt x="1404" y="486"/>
                  <a:pt x="1693" y="476"/>
                </a:cubicBezTo>
                <a:lnTo>
                  <a:pt x="1853" y="476"/>
                </a:lnTo>
              </a:path>
            </a:pathLst>
          </a:custGeom>
          <a:ln w="29160">
            <a:solidFill>
              <a:srgbClr val="808080"/>
            </a:solidFill>
            <a:round/>
            <a:tailEnd type="stealth" w="med" len="med"/>
          </a:ln>
        </p:spPr>
      </p:sp>
      <p:pic>
        <p:nvPicPr>
          <p:cNvPr id="56" name="Picture 55"/>
          <p:cNvPicPr/>
          <p:nvPr/>
        </p:nvPicPr>
        <p:blipFill>
          <a:blip r:embed="rId4"/>
          <a:stretch/>
        </p:blipFill>
        <p:spPr>
          <a:xfrm>
            <a:off x="407880" y="1796760"/>
            <a:ext cx="2518200" cy="251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Approach</a:t>
            </a:r>
          </a:p>
        </p:txBody>
      </p:sp>
      <p:sp>
        <p:nvSpPr>
          <p:cNvPr id="59" name="Freeform 3"/>
          <p:cNvSpPr/>
          <p:nvPr/>
        </p:nvSpPr>
        <p:spPr>
          <a:xfrm>
            <a:off x="2326320" y="2415762"/>
            <a:ext cx="831960" cy="649440"/>
          </a:xfrm>
          <a:custGeom>
            <a:avLst/>
            <a:gdLst/>
            <a:ahLst/>
            <a:cxnLst/>
            <a:rect l="0" t="0" r="r" b="b"/>
            <a:pathLst>
              <a:path w="2311" h="1804">
                <a:moveTo>
                  <a:pt x="0" y="0"/>
                </a:moveTo>
                <a:lnTo>
                  <a:pt x="2310" y="0"/>
                </a:lnTo>
                <a:lnTo>
                  <a:pt x="2310" y="1803"/>
                </a:lnTo>
                <a:lnTo>
                  <a:pt x="0" y="1803"/>
                </a:lnTo>
                <a:lnTo>
                  <a:pt x="0" y="0"/>
                </a:lnTo>
              </a:path>
            </a:pathLst>
          </a:custGeom>
          <a:solidFill>
            <a:srgbClr val="D0E0EC"/>
          </a:solidFill>
          <a:ln>
            <a:noFill/>
          </a:ln>
        </p:spPr>
      </p:sp>
      <p:sp>
        <p:nvSpPr>
          <p:cNvPr id="60" name="Freeform 4"/>
          <p:cNvSpPr/>
          <p:nvPr/>
        </p:nvSpPr>
        <p:spPr>
          <a:xfrm>
            <a:off x="2326320" y="2415762"/>
            <a:ext cx="831960" cy="649440"/>
          </a:xfrm>
          <a:custGeom>
            <a:avLst/>
            <a:gdLst/>
            <a:ahLst/>
            <a:cxnLst/>
            <a:rect l="0" t="0" r="r" b="b"/>
            <a:pathLst>
              <a:path w="2311" h="1804">
                <a:moveTo>
                  <a:pt x="0" y="0"/>
                </a:moveTo>
                <a:lnTo>
                  <a:pt x="2310" y="0"/>
                </a:lnTo>
                <a:lnTo>
                  <a:pt x="2310" y="1803"/>
                </a:lnTo>
                <a:lnTo>
                  <a:pt x="0" y="1803"/>
                </a:lnTo>
                <a:lnTo>
                  <a:pt x="0" y="0"/>
                </a:lnTo>
              </a:path>
            </a:pathLst>
          </a:custGeom>
          <a:noFill/>
          <a:ln w="5400">
            <a:solidFill>
              <a:srgbClr val="000000"/>
            </a:solidFill>
            <a:miter/>
          </a:ln>
        </p:spPr>
      </p:sp>
      <p:sp>
        <p:nvSpPr>
          <p:cNvPr id="61" name="TextShape 5"/>
          <p:cNvSpPr txBox="1"/>
          <p:nvPr/>
        </p:nvSpPr>
        <p:spPr>
          <a:xfrm>
            <a:off x="2327120" y="2525922"/>
            <a:ext cx="844920" cy="420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320" b="0" strike="noStrike" spc="-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Fully-</a:t>
            </a:r>
            <a:r>
              <a:rPr lang="en-US" sz="1320" b="0" strike="noStrike" spc="-1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conv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US" sz="1320" b="0" strike="noStrike" spc="-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backbone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62" name="Group 6"/>
          <p:cNvGrpSpPr/>
          <p:nvPr/>
        </p:nvGrpSpPr>
        <p:grpSpPr>
          <a:xfrm>
            <a:off x="6477840" y="2336760"/>
            <a:ext cx="1024560" cy="739080"/>
            <a:chOff x="6477840" y="2336760"/>
            <a:chExt cx="1024560" cy="739080"/>
          </a:xfrm>
        </p:grpSpPr>
        <p:sp>
          <p:nvSpPr>
            <p:cNvPr id="63" name="Freeform 7"/>
            <p:cNvSpPr/>
            <p:nvPr/>
          </p:nvSpPr>
          <p:spPr>
            <a:xfrm>
              <a:off x="6477840" y="2336760"/>
              <a:ext cx="1008360" cy="739080"/>
            </a:xfrm>
            <a:custGeom>
              <a:avLst/>
              <a:gdLst/>
              <a:ahLst/>
              <a:cxnLst/>
              <a:rect l="0" t="0" r="r" b="b"/>
              <a:pathLst>
                <a:path w="2801" h="2053">
                  <a:moveTo>
                    <a:pt x="0" y="0"/>
                  </a:moveTo>
                  <a:lnTo>
                    <a:pt x="2800" y="0"/>
                  </a:lnTo>
                  <a:lnTo>
                    <a:pt x="2800" y="2052"/>
                  </a:lnTo>
                  <a:lnTo>
                    <a:pt x="0" y="2052"/>
                  </a:lnTo>
                  <a:lnTo>
                    <a:pt x="0" y="0"/>
                  </a:lnTo>
                </a:path>
              </a:pathLst>
            </a:custGeom>
            <a:solidFill>
              <a:srgbClr val="D0E0EC"/>
            </a:solidFill>
            <a:ln>
              <a:noFill/>
            </a:ln>
          </p:spPr>
        </p:sp>
        <p:sp>
          <p:nvSpPr>
            <p:cNvPr id="64" name="Freeform 8"/>
            <p:cNvSpPr/>
            <p:nvPr/>
          </p:nvSpPr>
          <p:spPr>
            <a:xfrm>
              <a:off x="6477840" y="2336760"/>
              <a:ext cx="1008360" cy="739080"/>
            </a:xfrm>
            <a:custGeom>
              <a:avLst/>
              <a:gdLst/>
              <a:ahLst/>
              <a:cxnLst/>
              <a:rect l="0" t="0" r="r" b="b"/>
              <a:pathLst>
                <a:path w="2801" h="2053">
                  <a:moveTo>
                    <a:pt x="0" y="0"/>
                  </a:moveTo>
                  <a:lnTo>
                    <a:pt x="2800" y="0"/>
                  </a:lnTo>
                  <a:lnTo>
                    <a:pt x="2800" y="2052"/>
                  </a:lnTo>
                  <a:lnTo>
                    <a:pt x="0" y="2052"/>
                  </a:lnTo>
                  <a:lnTo>
                    <a:pt x="0" y="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</a:ln>
          </p:spPr>
        </p:sp>
        <p:sp>
          <p:nvSpPr>
            <p:cNvPr id="65" name="TextShape 9"/>
            <p:cNvSpPr txBox="1"/>
            <p:nvPr/>
          </p:nvSpPr>
          <p:spPr>
            <a:xfrm>
              <a:off x="6527880" y="2524680"/>
              <a:ext cx="97452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Back-project </a:t>
              </a:r>
              <a:endPara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66" name="TextShape 10"/>
            <p:cNvSpPr txBox="1"/>
            <p:nvPr/>
          </p:nvSpPr>
          <p:spPr>
            <a:xfrm>
              <a:off x="6791760" y="2687760"/>
              <a:ext cx="45792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to 3D</a:t>
              </a:r>
              <a:endPara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68" name="Freeform 12"/>
          <p:cNvSpPr/>
          <p:nvPr/>
        </p:nvSpPr>
        <p:spPr>
          <a:xfrm>
            <a:off x="3842639" y="1905480"/>
            <a:ext cx="881679" cy="650520"/>
          </a:xfrm>
          <a:custGeom>
            <a:avLst/>
            <a:gdLst/>
            <a:ahLst/>
            <a:cxnLst/>
            <a:rect l="0" t="0" r="r" b="b"/>
            <a:pathLst>
              <a:path w="2168" h="1807">
                <a:moveTo>
                  <a:pt x="0" y="0"/>
                </a:moveTo>
                <a:lnTo>
                  <a:pt x="2167" y="0"/>
                </a:lnTo>
                <a:lnTo>
                  <a:pt x="2167" y="1806"/>
                </a:lnTo>
                <a:lnTo>
                  <a:pt x="0" y="1806"/>
                </a:lnTo>
                <a:lnTo>
                  <a:pt x="0" y="0"/>
                </a:lnTo>
              </a:path>
            </a:pathLst>
          </a:custGeom>
          <a:solidFill>
            <a:srgbClr val="D0E0EC"/>
          </a:solidFill>
          <a:ln>
            <a:noFill/>
          </a:ln>
        </p:spPr>
      </p:sp>
      <p:sp>
        <p:nvSpPr>
          <p:cNvPr id="69" name="Freeform 13"/>
          <p:cNvSpPr/>
          <p:nvPr/>
        </p:nvSpPr>
        <p:spPr>
          <a:xfrm>
            <a:off x="3842640" y="1905480"/>
            <a:ext cx="889200" cy="650520"/>
          </a:xfrm>
          <a:custGeom>
            <a:avLst/>
            <a:gdLst/>
            <a:ahLst/>
            <a:cxnLst/>
            <a:rect l="0" t="0" r="r" b="b"/>
            <a:pathLst>
              <a:path w="2168" h="1807">
                <a:moveTo>
                  <a:pt x="0" y="0"/>
                </a:moveTo>
                <a:lnTo>
                  <a:pt x="2167" y="0"/>
                </a:lnTo>
                <a:lnTo>
                  <a:pt x="2167" y="1806"/>
                </a:lnTo>
                <a:lnTo>
                  <a:pt x="0" y="1806"/>
                </a:lnTo>
                <a:lnTo>
                  <a:pt x="0" y="0"/>
                </a:lnTo>
              </a:path>
            </a:pathLst>
          </a:custGeom>
          <a:noFill/>
          <a:ln w="5400">
            <a:solidFill>
              <a:srgbClr val="000000"/>
            </a:solidFill>
            <a:miter/>
          </a:ln>
        </p:spPr>
      </p:sp>
      <p:sp>
        <p:nvSpPr>
          <p:cNvPr id="70" name="TextShape 14"/>
          <p:cNvSpPr txBox="1"/>
          <p:nvPr/>
        </p:nvSpPr>
        <p:spPr>
          <a:xfrm>
            <a:off x="3878961" y="2043719"/>
            <a:ext cx="803794" cy="4714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1D </a:t>
            </a:r>
            <a:r>
              <a:rPr lang="en-US" sz="1320" b="0" strike="noStrike" spc="-1" dirty="0" err="1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heatmap</a:t>
            </a:r>
            <a:r>
              <a:rPr lang="en-US" sz="1320" spc="-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1320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head</a:t>
            </a:r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72" name="Group 16"/>
          <p:cNvGrpSpPr/>
          <p:nvPr/>
        </p:nvGrpSpPr>
        <p:grpSpPr>
          <a:xfrm>
            <a:off x="2056320" y="2725722"/>
            <a:ext cx="257040" cy="119160"/>
            <a:chOff x="2056320" y="2574720"/>
            <a:chExt cx="257040" cy="119160"/>
          </a:xfrm>
        </p:grpSpPr>
        <p:sp>
          <p:nvSpPr>
            <p:cNvPr id="73" name="Line 17"/>
            <p:cNvSpPr/>
            <p:nvPr/>
          </p:nvSpPr>
          <p:spPr>
            <a:xfrm>
              <a:off x="2056320" y="2634120"/>
              <a:ext cx="224280" cy="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Freeform 18"/>
            <p:cNvSpPr/>
            <p:nvPr/>
          </p:nvSpPr>
          <p:spPr>
            <a:xfrm>
              <a:off x="2210400" y="2574720"/>
              <a:ext cx="103320" cy="119520"/>
            </a:xfrm>
            <a:custGeom>
              <a:avLst/>
              <a:gdLst/>
              <a:ahLst/>
              <a:cxnLst/>
              <a:rect l="0" t="0" r="r" b="b"/>
              <a:pathLst>
                <a:path w="287" h="332">
                  <a:moveTo>
                    <a:pt x="286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6" y="1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5" name="Freeform 19"/>
            <p:cNvSpPr/>
            <p:nvPr/>
          </p:nvSpPr>
          <p:spPr>
            <a:xfrm>
              <a:off x="2210400" y="2574720"/>
              <a:ext cx="103320" cy="119520"/>
            </a:xfrm>
            <a:custGeom>
              <a:avLst/>
              <a:gdLst/>
              <a:ahLst/>
              <a:cxnLst/>
              <a:rect l="0" t="0" r="r" b="b"/>
              <a:pathLst>
                <a:path w="287" h="332">
                  <a:moveTo>
                    <a:pt x="286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6" y="165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</p:grpSp>
      <p:grpSp>
        <p:nvGrpSpPr>
          <p:cNvPr id="103" name="Group 47"/>
          <p:cNvGrpSpPr/>
          <p:nvPr/>
        </p:nvGrpSpPr>
        <p:grpSpPr>
          <a:xfrm>
            <a:off x="7483320" y="2665800"/>
            <a:ext cx="631080" cy="123840"/>
            <a:chOff x="7483320" y="2665800"/>
            <a:chExt cx="631080" cy="123840"/>
          </a:xfrm>
        </p:grpSpPr>
        <p:sp>
          <p:nvSpPr>
            <p:cNvPr id="104" name="Line 48"/>
            <p:cNvSpPr/>
            <p:nvPr/>
          </p:nvSpPr>
          <p:spPr>
            <a:xfrm>
              <a:off x="7483320" y="2725200"/>
              <a:ext cx="553320" cy="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" name="Freeform 49"/>
            <p:cNvSpPr/>
            <p:nvPr/>
          </p:nvSpPr>
          <p:spPr>
            <a:xfrm>
              <a:off x="8010720" y="2670120"/>
              <a:ext cx="103680" cy="119520"/>
            </a:xfrm>
            <a:custGeom>
              <a:avLst/>
              <a:gdLst/>
              <a:ahLst/>
              <a:cxnLst/>
              <a:rect l="0" t="0" r="r" b="b"/>
              <a:pathLst>
                <a:path w="288" h="332">
                  <a:moveTo>
                    <a:pt x="287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7" y="1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Freeform 50"/>
            <p:cNvSpPr/>
            <p:nvPr/>
          </p:nvSpPr>
          <p:spPr>
            <a:xfrm>
              <a:off x="8002080" y="2665800"/>
              <a:ext cx="103680" cy="119520"/>
            </a:xfrm>
            <a:custGeom>
              <a:avLst/>
              <a:gdLst/>
              <a:ahLst/>
              <a:cxnLst/>
              <a:rect l="0" t="0" r="r" b="b"/>
              <a:pathLst>
                <a:path w="288" h="332">
                  <a:moveTo>
                    <a:pt x="287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7" y="165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</p:grpSp>
      <p:sp>
        <p:nvSpPr>
          <p:cNvPr id="107" name="Freeform 51"/>
          <p:cNvSpPr/>
          <p:nvPr/>
        </p:nvSpPr>
        <p:spPr>
          <a:xfrm>
            <a:off x="8132040" y="2336760"/>
            <a:ext cx="668160" cy="763560"/>
          </a:xfrm>
          <a:custGeom>
            <a:avLst/>
            <a:gdLst/>
            <a:ahLst/>
            <a:cxnLst/>
            <a:rect l="0" t="0" r="r" b="b"/>
            <a:pathLst>
              <a:path w="1856" h="1449">
                <a:moveTo>
                  <a:pt x="0" y="0"/>
                </a:moveTo>
                <a:lnTo>
                  <a:pt x="1855" y="0"/>
                </a:lnTo>
                <a:lnTo>
                  <a:pt x="1855" y="1448"/>
                </a:lnTo>
                <a:lnTo>
                  <a:pt x="0" y="1448"/>
                </a:lnTo>
                <a:lnTo>
                  <a:pt x="0" y="0"/>
                </a:lnTo>
              </a:path>
            </a:pathLst>
          </a:custGeom>
          <a:solidFill>
            <a:srgbClr val="D0E0EC"/>
          </a:solidFill>
          <a:ln>
            <a:noFill/>
          </a:ln>
        </p:spPr>
      </p:sp>
      <p:sp>
        <p:nvSpPr>
          <p:cNvPr id="108" name="Freeform 52"/>
          <p:cNvSpPr/>
          <p:nvPr/>
        </p:nvSpPr>
        <p:spPr>
          <a:xfrm>
            <a:off x="8132040" y="2335680"/>
            <a:ext cx="668160" cy="765720"/>
          </a:xfrm>
          <a:custGeom>
            <a:avLst/>
            <a:gdLst/>
            <a:ahLst/>
            <a:cxnLst/>
            <a:rect l="0" t="0" r="r" b="b"/>
            <a:pathLst>
              <a:path w="1856" h="1449">
                <a:moveTo>
                  <a:pt x="0" y="0"/>
                </a:moveTo>
                <a:lnTo>
                  <a:pt x="1855" y="0"/>
                </a:lnTo>
                <a:lnTo>
                  <a:pt x="1855" y="1448"/>
                </a:lnTo>
                <a:lnTo>
                  <a:pt x="0" y="1448"/>
                </a:lnTo>
                <a:lnTo>
                  <a:pt x="0" y="0"/>
                </a:lnTo>
              </a:path>
            </a:pathLst>
          </a:custGeom>
          <a:noFill/>
          <a:ln w="4320">
            <a:solidFill>
              <a:srgbClr val="000000"/>
            </a:solidFill>
            <a:miter/>
          </a:ln>
        </p:spPr>
      </p:sp>
      <p:sp>
        <p:nvSpPr>
          <p:cNvPr id="109" name="TextShape 53"/>
          <p:cNvSpPr txBox="1"/>
          <p:nvPr/>
        </p:nvSpPr>
        <p:spPr>
          <a:xfrm>
            <a:off x="8186940" y="2437560"/>
            <a:ext cx="767160" cy="21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Subtract 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0" name="TextShape 54"/>
          <p:cNvSpPr txBox="1"/>
          <p:nvPr/>
        </p:nvSpPr>
        <p:spPr>
          <a:xfrm>
            <a:off x="8332020" y="2600280"/>
            <a:ext cx="389520" cy="21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root 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1" name="TextShape 55"/>
          <p:cNvSpPr txBox="1"/>
          <p:nvPr/>
        </p:nvSpPr>
        <p:spPr>
          <a:xfrm>
            <a:off x="8318700" y="2763000"/>
            <a:ext cx="436680" cy="21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1320" b="0" strike="noStrike" spc="-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pred.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12" name="Group 56"/>
          <p:cNvGrpSpPr/>
          <p:nvPr/>
        </p:nvGrpSpPr>
        <p:grpSpPr>
          <a:xfrm>
            <a:off x="9154080" y="2006640"/>
            <a:ext cx="667800" cy="521280"/>
            <a:chOff x="9154080" y="2006640"/>
            <a:chExt cx="667800" cy="521280"/>
          </a:xfrm>
        </p:grpSpPr>
        <p:sp>
          <p:nvSpPr>
            <p:cNvPr id="113" name="Freeform 57"/>
            <p:cNvSpPr/>
            <p:nvPr/>
          </p:nvSpPr>
          <p:spPr>
            <a:xfrm>
              <a:off x="9154080" y="2006640"/>
              <a:ext cx="668160" cy="521640"/>
            </a:xfrm>
            <a:custGeom>
              <a:avLst/>
              <a:gdLst/>
              <a:ahLst/>
              <a:cxnLst/>
              <a:rect l="0" t="0" r="r" b="b"/>
              <a:pathLst>
                <a:path w="1856" h="1449">
                  <a:moveTo>
                    <a:pt x="0" y="0"/>
                  </a:moveTo>
                  <a:lnTo>
                    <a:pt x="1855" y="0"/>
                  </a:lnTo>
                  <a:lnTo>
                    <a:pt x="1855" y="1448"/>
                  </a:lnTo>
                  <a:lnTo>
                    <a:pt x="0" y="1448"/>
                  </a:lnTo>
                  <a:lnTo>
                    <a:pt x="0" y="0"/>
                  </a:lnTo>
                </a:path>
              </a:pathLst>
            </a:custGeom>
            <a:solidFill>
              <a:srgbClr val="D0E0EC"/>
            </a:solidFill>
            <a:ln>
              <a:noFill/>
            </a:ln>
          </p:spPr>
        </p:sp>
        <p:sp>
          <p:nvSpPr>
            <p:cNvPr id="114" name="Freeform 58"/>
            <p:cNvSpPr/>
            <p:nvPr/>
          </p:nvSpPr>
          <p:spPr>
            <a:xfrm>
              <a:off x="9154080" y="2006640"/>
              <a:ext cx="668160" cy="521640"/>
            </a:xfrm>
            <a:custGeom>
              <a:avLst/>
              <a:gdLst/>
              <a:ahLst/>
              <a:cxnLst/>
              <a:rect l="0" t="0" r="r" b="b"/>
              <a:pathLst>
                <a:path w="1856" h="1449">
                  <a:moveTo>
                    <a:pt x="0" y="0"/>
                  </a:moveTo>
                  <a:lnTo>
                    <a:pt x="1855" y="0"/>
                  </a:lnTo>
                  <a:lnTo>
                    <a:pt x="1855" y="1448"/>
                  </a:lnTo>
                  <a:lnTo>
                    <a:pt x="0" y="1448"/>
                  </a:lnTo>
                  <a:lnTo>
                    <a:pt x="0" y="0"/>
                  </a:lnTo>
                </a:path>
              </a:pathLst>
            </a:custGeom>
            <a:noFill/>
            <a:ln w="4320">
              <a:solidFill>
                <a:srgbClr val="000000"/>
              </a:solidFill>
              <a:miter/>
            </a:ln>
          </p:spPr>
        </p:sp>
        <p:sp>
          <p:nvSpPr>
            <p:cNvPr id="115" name="TextShape 59"/>
            <p:cNvSpPr txBox="1"/>
            <p:nvPr/>
          </p:nvSpPr>
          <p:spPr>
            <a:xfrm>
              <a:off x="9384120" y="2079000"/>
              <a:ext cx="25380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L1 </a:t>
              </a:r>
              <a:endParaRPr lang="en-US" sz="132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16" name="TextShape 60"/>
            <p:cNvSpPr txBox="1"/>
            <p:nvPr/>
          </p:nvSpPr>
          <p:spPr>
            <a:xfrm>
              <a:off x="9344520" y="2241720"/>
              <a:ext cx="32364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loss</a:t>
              </a:r>
              <a:endParaRPr lang="en-US" sz="132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117" name="Group 61"/>
          <p:cNvGrpSpPr/>
          <p:nvPr/>
        </p:nvGrpSpPr>
        <p:grpSpPr>
          <a:xfrm>
            <a:off x="8797680" y="2487960"/>
            <a:ext cx="342000" cy="244440"/>
            <a:chOff x="8797680" y="2487960"/>
            <a:chExt cx="342000" cy="244440"/>
          </a:xfrm>
        </p:grpSpPr>
        <p:sp>
          <p:nvSpPr>
            <p:cNvPr id="118" name="Line 62"/>
            <p:cNvSpPr/>
            <p:nvPr/>
          </p:nvSpPr>
          <p:spPr>
            <a:xfrm flipV="1">
              <a:off x="8797680" y="2527920"/>
              <a:ext cx="285840" cy="20448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Freeform 63"/>
            <p:cNvSpPr/>
            <p:nvPr/>
          </p:nvSpPr>
          <p:spPr>
            <a:xfrm>
              <a:off x="9020880" y="2487960"/>
              <a:ext cx="119160" cy="108720"/>
            </a:xfrm>
            <a:custGeom>
              <a:avLst/>
              <a:gdLst/>
              <a:ahLst/>
              <a:cxnLst/>
              <a:rect l="0" t="0" r="r" b="b"/>
              <a:pathLst>
                <a:path w="331" h="302">
                  <a:moveTo>
                    <a:pt x="330" y="0"/>
                  </a:moveTo>
                  <a:lnTo>
                    <a:pt x="193" y="301"/>
                  </a:lnTo>
                  <a:lnTo>
                    <a:pt x="0" y="32"/>
                  </a:lnTo>
                  <a:lnTo>
                    <a:pt x="33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20" name="Freeform 64"/>
            <p:cNvSpPr/>
            <p:nvPr/>
          </p:nvSpPr>
          <p:spPr>
            <a:xfrm>
              <a:off x="9020880" y="2487960"/>
              <a:ext cx="119160" cy="108720"/>
            </a:xfrm>
            <a:custGeom>
              <a:avLst/>
              <a:gdLst/>
              <a:ahLst/>
              <a:cxnLst/>
              <a:rect l="0" t="0" r="r" b="b"/>
              <a:pathLst>
                <a:path w="331" h="302">
                  <a:moveTo>
                    <a:pt x="330" y="0"/>
                  </a:moveTo>
                  <a:lnTo>
                    <a:pt x="193" y="301"/>
                  </a:lnTo>
                  <a:lnTo>
                    <a:pt x="0" y="32"/>
                  </a:lnTo>
                  <a:lnTo>
                    <a:pt x="330" y="0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</p:grpSp>
      <p:sp>
        <p:nvSpPr>
          <p:cNvPr id="127" name="TextShape 71"/>
          <p:cNvSpPr txBox="1"/>
          <p:nvPr/>
        </p:nvSpPr>
        <p:spPr>
          <a:xfrm>
            <a:off x="8270640" y="1791026"/>
            <a:ext cx="424080" cy="335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17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Ground truth</a:t>
            </a:r>
            <a:endParaRPr lang="en-US" sz="117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28" name="Group 72"/>
          <p:cNvGrpSpPr/>
          <p:nvPr/>
        </p:nvGrpSpPr>
        <p:grpSpPr>
          <a:xfrm>
            <a:off x="8714520" y="2026080"/>
            <a:ext cx="419400" cy="156600"/>
            <a:chOff x="8714520" y="2026080"/>
            <a:chExt cx="419400" cy="156600"/>
          </a:xfrm>
        </p:grpSpPr>
        <p:sp>
          <p:nvSpPr>
            <p:cNvPr id="129" name="Line 73"/>
            <p:cNvSpPr/>
            <p:nvPr/>
          </p:nvSpPr>
          <p:spPr>
            <a:xfrm>
              <a:off x="8714520" y="2026080"/>
              <a:ext cx="353880" cy="10980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Freeform 74"/>
            <p:cNvSpPr/>
            <p:nvPr/>
          </p:nvSpPr>
          <p:spPr>
            <a:xfrm>
              <a:off x="9018000" y="2068920"/>
              <a:ext cx="116280" cy="114120"/>
            </a:xfrm>
            <a:custGeom>
              <a:avLst/>
              <a:gdLst/>
              <a:ahLst/>
              <a:cxnLst/>
              <a:rect l="0" t="0" r="r" b="b"/>
              <a:pathLst>
                <a:path w="323" h="317">
                  <a:moveTo>
                    <a:pt x="322" y="242"/>
                  </a:moveTo>
                  <a:lnTo>
                    <a:pt x="0" y="316"/>
                  </a:lnTo>
                  <a:lnTo>
                    <a:pt x="98" y="0"/>
                  </a:lnTo>
                  <a:lnTo>
                    <a:pt x="322" y="24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1" name="Freeform 75"/>
            <p:cNvSpPr/>
            <p:nvPr/>
          </p:nvSpPr>
          <p:spPr>
            <a:xfrm>
              <a:off x="9018000" y="2068920"/>
              <a:ext cx="116280" cy="114120"/>
            </a:xfrm>
            <a:custGeom>
              <a:avLst/>
              <a:gdLst/>
              <a:ahLst/>
              <a:cxnLst/>
              <a:rect l="0" t="0" r="r" b="b"/>
              <a:pathLst>
                <a:path w="323" h="317">
                  <a:moveTo>
                    <a:pt x="322" y="242"/>
                  </a:moveTo>
                  <a:lnTo>
                    <a:pt x="0" y="316"/>
                  </a:lnTo>
                  <a:lnTo>
                    <a:pt x="98" y="0"/>
                  </a:lnTo>
                  <a:lnTo>
                    <a:pt x="322" y="242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</p:grpSp>
      <p:grpSp>
        <p:nvGrpSpPr>
          <p:cNvPr id="8" name="Group 7"/>
          <p:cNvGrpSpPr/>
          <p:nvPr/>
        </p:nvGrpSpPr>
        <p:grpSpPr>
          <a:xfrm>
            <a:off x="3158280" y="2732400"/>
            <a:ext cx="669052" cy="558060"/>
            <a:chOff x="3158280" y="2732400"/>
            <a:chExt cx="669052" cy="558060"/>
          </a:xfrm>
        </p:grpSpPr>
        <p:sp>
          <p:nvSpPr>
            <p:cNvPr id="132" name="Freeform 76"/>
            <p:cNvSpPr/>
            <p:nvPr/>
          </p:nvSpPr>
          <p:spPr>
            <a:xfrm>
              <a:off x="3158280" y="2732400"/>
              <a:ext cx="606959" cy="489959"/>
            </a:xfrm>
            <a:custGeom>
              <a:avLst/>
              <a:gdLst/>
              <a:ahLst/>
              <a:cxnLst/>
              <a:rect l="0" t="0" r="r" b="b"/>
              <a:pathLst>
                <a:path w="536" h="543">
                  <a:moveTo>
                    <a:pt x="535" y="542"/>
                  </a:moveTo>
                  <a:lnTo>
                    <a:pt x="0" y="0"/>
                  </a:lnTo>
                </a:path>
              </a:pathLst>
            </a:custGeom>
            <a:solidFill>
              <a:srgbClr val="729FCF"/>
            </a:solidFill>
            <a:ln w="14760">
              <a:solidFill>
                <a:srgbClr val="000000"/>
              </a:solidFill>
              <a:miter/>
            </a:ln>
          </p:spPr>
        </p:sp>
        <p:grpSp>
          <p:nvGrpSpPr>
            <p:cNvPr id="2" name="Group 1"/>
            <p:cNvGrpSpPr/>
            <p:nvPr/>
          </p:nvGrpSpPr>
          <p:grpSpPr>
            <a:xfrm rot="303366">
              <a:off x="3713572" y="3171555"/>
              <a:ext cx="113760" cy="118905"/>
              <a:chOff x="3717382" y="3181080"/>
              <a:chExt cx="113760" cy="118905"/>
            </a:xfrm>
          </p:grpSpPr>
          <p:sp>
            <p:nvSpPr>
              <p:cNvPr id="133" name="Freeform 77"/>
              <p:cNvSpPr/>
              <p:nvPr/>
            </p:nvSpPr>
            <p:spPr>
              <a:xfrm rot="20677123">
                <a:off x="3717382" y="3181080"/>
                <a:ext cx="113400" cy="11700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325">
                    <a:moveTo>
                      <a:pt x="314" y="324"/>
                    </a:moveTo>
                    <a:lnTo>
                      <a:pt x="0" y="220"/>
                    </a:lnTo>
                    <a:lnTo>
                      <a:pt x="247" y="0"/>
                    </a:lnTo>
                    <a:lnTo>
                      <a:pt x="314" y="32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34" name="Freeform 78"/>
              <p:cNvSpPr/>
              <p:nvPr/>
            </p:nvSpPr>
            <p:spPr>
              <a:xfrm rot="20610695">
                <a:off x="3717742" y="3182985"/>
                <a:ext cx="113400" cy="11700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325">
                    <a:moveTo>
                      <a:pt x="314" y="324"/>
                    </a:moveTo>
                    <a:lnTo>
                      <a:pt x="0" y="220"/>
                    </a:lnTo>
                    <a:lnTo>
                      <a:pt x="247" y="0"/>
                    </a:lnTo>
                    <a:lnTo>
                      <a:pt x="314" y="324"/>
                    </a:lnTo>
                  </a:path>
                </a:pathLst>
              </a:custGeom>
              <a:noFill/>
              <a:ln w="15840">
                <a:solidFill>
                  <a:srgbClr val="000000"/>
                </a:solidFill>
                <a:miter/>
              </a:ln>
            </p:spPr>
          </p:sp>
        </p:grpSp>
      </p:grpSp>
      <p:sp>
        <p:nvSpPr>
          <p:cNvPr id="137" name="Freeform 81"/>
          <p:cNvSpPr/>
          <p:nvPr/>
        </p:nvSpPr>
        <p:spPr>
          <a:xfrm>
            <a:off x="3842278" y="2988360"/>
            <a:ext cx="887095" cy="524850"/>
          </a:xfrm>
          <a:custGeom>
            <a:avLst/>
            <a:gdLst/>
            <a:ahLst/>
            <a:cxnLst/>
            <a:rect l="0" t="0" r="r" b="b"/>
            <a:pathLst>
              <a:path w="1766" h="907">
                <a:moveTo>
                  <a:pt x="0" y="0"/>
                </a:moveTo>
                <a:lnTo>
                  <a:pt x="1765" y="0"/>
                </a:lnTo>
                <a:lnTo>
                  <a:pt x="1765" y="906"/>
                </a:lnTo>
                <a:lnTo>
                  <a:pt x="0" y="906"/>
                </a:lnTo>
                <a:lnTo>
                  <a:pt x="0" y="0"/>
                </a:lnTo>
              </a:path>
            </a:pathLst>
          </a:custGeom>
          <a:solidFill>
            <a:srgbClr val="D0E0EC"/>
          </a:solidFill>
          <a:ln>
            <a:noFill/>
          </a:ln>
        </p:spPr>
      </p:sp>
      <p:sp>
        <p:nvSpPr>
          <p:cNvPr id="138" name="Freeform 82"/>
          <p:cNvSpPr/>
          <p:nvPr/>
        </p:nvSpPr>
        <p:spPr>
          <a:xfrm>
            <a:off x="3842278" y="2988360"/>
            <a:ext cx="893156" cy="524850"/>
          </a:xfrm>
          <a:custGeom>
            <a:avLst/>
            <a:gdLst/>
            <a:ahLst/>
            <a:cxnLst/>
            <a:rect l="0" t="0" r="r" b="b"/>
            <a:pathLst>
              <a:path w="1766" h="907">
                <a:moveTo>
                  <a:pt x="0" y="0"/>
                </a:moveTo>
                <a:lnTo>
                  <a:pt x="1765" y="0"/>
                </a:lnTo>
                <a:lnTo>
                  <a:pt x="1765" y="906"/>
                </a:lnTo>
                <a:lnTo>
                  <a:pt x="0" y="906"/>
                </a:lnTo>
                <a:lnTo>
                  <a:pt x="0" y="0"/>
                </a:lnTo>
              </a:path>
            </a:pathLst>
          </a:custGeom>
          <a:noFill/>
          <a:ln w="3600">
            <a:solidFill>
              <a:srgbClr val="000000"/>
            </a:solidFill>
            <a:miter/>
          </a:ln>
        </p:spPr>
      </p:sp>
      <p:sp>
        <p:nvSpPr>
          <p:cNvPr id="139" name="TextShape 83"/>
          <p:cNvSpPr txBox="1"/>
          <p:nvPr/>
        </p:nvSpPr>
        <p:spPr>
          <a:xfrm>
            <a:off x="3842639" y="3042720"/>
            <a:ext cx="889200" cy="50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3D </a:t>
            </a:r>
            <a:r>
              <a:rPr lang="en-US" sz="1320" b="0" strike="noStrike" spc="-1" dirty="0" err="1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heatmap</a:t>
            </a:r>
            <a:r>
              <a:rPr lang="en-US" sz="1320" b="0" strike="noStrike" spc="-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head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1" name="Line 85"/>
          <p:cNvSpPr/>
          <p:nvPr/>
        </p:nvSpPr>
        <p:spPr>
          <a:xfrm>
            <a:off x="4739094" y="3162063"/>
            <a:ext cx="456163" cy="0"/>
          </a:xfrm>
          <a:prstGeom prst="line">
            <a:avLst/>
          </a:prstGeom>
          <a:ln w="147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Freeform 86"/>
          <p:cNvSpPr/>
          <p:nvPr/>
        </p:nvSpPr>
        <p:spPr>
          <a:xfrm>
            <a:off x="5166913" y="3101400"/>
            <a:ext cx="85944" cy="121325"/>
          </a:xfrm>
          <a:custGeom>
            <a:avLst/>
            <a:gdLst/>
            <a:ahLst/>
            <a:cxnLst/>
            <a:rect l="0" t="0" r="r" b="b"/>
            <a:pathLst>
              <a:path w="188" h="332">
                <a:moveTo>
                  <a:pt x="187" y="166"/>
                </a:moveTo>
                <a:lnTo>
                  <a:pt x="0" y="331"/>
                </a:lnTo>
                <a:lnTo>
                  <a:pt x="0" y="0"/>
                </a:lnTo>
                <a:lnTo>
                  <a:pt x="187" y="166"/>
                </a:lnTo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143" name="Freeform 87"/>
          <p:cNvSpPr/>
          <p:nvPr/>
        </p:nvSpPr>
        <p:spPr>
          <a:xfrm>
            <a:off x="5166913" y="3101400"/>
            <a:ext cx="85944" cy="121325"/>
          </a:xfrm>
          <a:custGeom>
            <a:avLst/>
            <a:gdLst/>
            <a:ahLst/>
            <a:cxnLst/>
            <a:rect l="0" t="0" r="r" b="b"/>
            <a:pathLst>
              <a:path w="188" h="332">
                <a:moveTo>
                  <a:pt x="187" y="166"/>
                </a:moveTo>
                <a:lnTo>
                  <a:pt x="0" y="331"/>
                </a:lnTo>
                <a:lnTo>
                  <a:pt x="0" y="0"/>
                </a:lnTo>
                <a:lnTo>
                  <a:pt x="187" y="166"/>
                </a:lnTo>
              </a:path>
            </a:pathLst>
          </a:custGeom>
          <a:noFill/>
          <a:ln w="15840">
            <a:solidFill>
              <a:srgbClr val="000000"/>
            </a:solidFill>
            <a:miter/>
          </a:ln>
        </p:spPr>
      </p:sp>
      <p:grpSp>
        <p:nvGrpSpPr>
          <p:cNvPr id="7" name="Group 6"/>
          <p:cNvGrpSpPr/>
          <p:nvPr/>
        </p:nvGrpSpPr>
        <p:grpSpPr>
          <a:xfrm>
            <a:off x="3127225" y="2250634"/>
            <a:ext cx="730459" cy="414680"/>
            <a:chOff x="3127225" y="2250634"/>
            <a:chExt cx="730459" cy="414680"/>
          </a:xfrm>
        </p:grpSpPr>
        <p:sp>
          <p:nvSpPr>
            <p:cNvPr id="145" name="Line 89"/>
            <p:cNvSpPr/>
            <p:nvPr/>
          </p:nvSpPr>
          <p:spPr>
            <a:xfrm rot="20879719" flipV="1">
              <a:off x="3127225" y="2375427"/>
              <a:ext cx="675549" cy="289887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" name="Group 5"/>
            <p:cNvGrpSpPr/>
            <p:nvPr/>
          </p:nvGrpSpPr>
          <p:grpSpPr>
            <a:xfrm>
              <a:off x="3731716" y="2250634"/>
              <a:ext cx="125968" cy="115200"/>
              <a:chOff x="3729811" y="2250634"/>
              <a:chExt cx="125968" cy="115200"/>
            </a:xfrm>
          </p:grpSpPr>
          <p:sp>
            <p:nvSpPr>
              <p:cNvPr id="146" name="Freeform 90"/>
              <p:cNvSpPr/>
              <p:nvPr/>
            </p:nvSpPr>
            <p:spPr>
              <a:xfrm rot="20879719">
                <a:off x="3733379" y="2250634"/>
                <a:ext cx="122400" cy="115200"/>
              </a:xfrm>
              <a:custGeom>
                <a:avLst/>
                <a:gdLst/>
                <a:ahLst/>
                <a:cxnLst/>
                <a:rect l="0" t="0" r="r" b="b"/>
                <a:pathLst>
                  <a:path w="340" h="320">
                    <a:moveTo>
                      <a:pt x="339" y="27"/>
                    </a:moveTo>
                    <a:lnTo>
                      <a:pt x="147" y="319"/>
                    </a:lnTo>
                    <a:lnTo>
                      <a:pt x="0" y="0"/>
                    </a:lnTo>
                    <a:lnTo>
                      <a:pt x="339" y="2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47" name="Freeform 91"/>
              <p:cNvSpPr/>
              <p:nvPr/>
            </p:nvSpPr>
            <p:spPr>
              <a:xfrm rot="20879719">
                <a:off x="3729811" y="2251653"/>
                <a:ext cx="119160" cy="107640"/>
              </a:xfrm>
              <a:custGeom>
                <a:avLst/>
                <a:gdLst/>
                <a:ahLst/>
                <a:cxnLst/>
                <a:rect l="0" t="0" r="r" b="b"/>
                <a:pathLst>
                  <a:path w="331" h="299">
                    <a:moveTo>
                      <a:pt x="330" y="25"/>
                    </a:moveTo>
                    <a:lnTo>
                      <a:pt x="143" y="298"/>
                    </a:lnTo>
                    <a:lnTo>
                      <a:pt x="0" y="0"/>
                    </a:lnTo>
                    <a:lnTo>
                      <a:pt x="330" y="25"/>
                    </a:lnTo>
                  </a:path>
                </a:pathLst>
              </a:custGeom>
              <a:noFill/>
              <a:ln w="15840">
                <a:solidFill>
                  <a:srgbClr val="000000"/>
                </a:solidFill>
                <a:miter/>
              </a:ln>
            </p:spPr>
          </p:sp>
        </p:grpSp>
      </p:grpSp>
      <p:sp>
        <p:nvSpPr>
          <p:cNvPr id="148" name="Freeform 92"/>
          <p:cNvSpPr/>
          <p:nvPr/>
        </p:nvSpPr>
        <p:spPr>
          <a:xfrm>
            <a:off x="1503360" y="3462936"/>
            <a:ext cx="820800" cy="820440"/>
          </a:xfrm>
          <a:custGeom>
            <a:avLst/>
            <a:gdLst/>
            <a:ahLst/>
            <a:cxnLst/>
            <a:rect l="0" t="0" r="r" b="b"/>
            <a:pathLst>
              <a:path w="2280" h="2279">
                <a:moveTo>
                  <a:pt x="0" y="0"/>
                </a:moveTo>
                <a:lnTo>
                  <a:pt x="2279" y="0"/>
                </a:lnTo>
                <a:lnTo>
                  <a:pt x="2279" y="2278"/>
                </a:lnTo>
                <a:lnTo>
                  <a:pt x="0" y="2278"/>
                </a:lnTo>
                <a:lnTo>
                  <a:pt x="0" y="0"/>
                </a:lnTo>
              </a:path>
            </a:pathLst>
          </a:custGeom>
          <a:blipFill rotWithShape="0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49" name="Freeform 93"/>
          <p:cNvSpPr/>
          <p:nvPr/>
        </p:nvSpPr>
        <p:spPr>
          <a:xfrm>
            <a:off x="5191560" y="2135520"/>
            <a:ext cx="104040" cy="119520"/>
          </a:xfrm>
          <a:custGeom>
            <a:avLst/>
            <a:gdLst/>
            <a:ahLst/>
            <a:cxnLst/>
            <a:rect l="0" t="0" r="r" b="b"/>
            <a:pathLst>
              <a:path w="289" h="332">
                <a:moveTo>
                  <a:pt x="288" y="164"/>
                </a:moveTo>
                <a:lnTo>
                  <a:pt x="3" y="331"/>
                </a:lnTo>
                <a:lnTo>
                  <a:pt x="0" y="0"/>
                </a:lnTo>
                <a:lnTo>
                  <a:pt x="288" y="164"/>
                </a:lnTo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150" name="Freeform 94"/>
          <p:cNvSpPr/>
          <p:nvPr/>
        </p:nvSpPr>
        <p:spPr>
          <a:xfrm>
            <a:off x="5191560" y="2135520"/>
            <a:ext cx="104040" cy="119520"/>
          </a:xfrm>
          <a:custGeom>
            <a:avLst/>
            <a:gdLst/>
            <a:ahLst/>
            <a:cxnLst/>
            <a:rect l="0" t="0" r="r" b="b"/>
            <a:pathLst>
              <a:path w="289" h="332">
                <a:moveTo>
                  <a:pt x="288" y="164"/>
                </a:moveTo>
                <a:lnTo>
                  <a:pt x="3" y="331"/>
                </a:lnTo>
                <a:lnTo>
                  <a:pt x="0" y="0"/>
                </a:lnTo>
                <a:lnTo>
                  <a:pt x="288" y="164"/>
                </a:lnTo>
              </a:path>
            </a:pathLst>
          </a:custGeom>
          <a:noFill/>
          <a:ln w="15840">
            <a:solidFill>
              <a:srgbClr val="000000"/>
            </a:solidFill>
            <a:miter/>
          </a:ln>
        </p:spPr>
      </p:sp>
      <p:sp>
        <p:nvSpPr>
          <p:cNvPr id="153" name="Freeform 97"/>
          <p:cNvSpPr/>
          <p:nvPr/>
        </p:nvSpPr>
        <p:spPr>
          <a:xfrm>
            <a:off x="1276920" y="2315682"/>
            <a:ext cx="775440" cy="823320"/>
          </a:xfrm>
          <a:custGeom>
            <a:avLst/>
            <a:gdLst/>
            <a:ahLst/>
            <a:cxnLst/>
            <a:rect l="0" t="0" r="r" b="b"/>
            <a:pathLst>
              <a:path w="2154" h="2287">
                <a:moveTo>
                  <a:pt x="0" y="0"/>
                </a:moveTo>
                <a:lnTo>
                  <a:pt x="2153" y="0"/>
                </a:lnTo>
                <a:lnTo>
                  <a:pt x="2153" y="2286"/>
                </a:lnTo>
                <a:lnTo>
                  <a:pt x="0" y="2286"/>
                </a:lnTo>
                <a:lnTo>
                  <a:pt x="0" y="0"/>
                </a:lnTo>
              </a:path>
            </a:pathLst>
          </a:custGeom>
          <a:solidFill>
            <a:schemeClr val="bg2"/>
          </a:solidFill>
          <a:ln>
            <a:noFill/>
          </a:ln>
        </p:spPr>
      </p:sp>
      <p:sp>
        <p:nvSpPr>
          <p:cNvPr id="154" name="Freeform 98"/>
          <p:cNvSpPr/>
          <p:nvPr/>
        </p:nvSpPr>
        <p:spPr>
          <a:xfrm>
            <a:off x="1276920" y="2315682"/>
            <a:ext cx="775440" cy="822960"/>
          </a:xfrm>
          <a:custGeom>
            <a:avLst/>
            <a:gdLst/>
            <a:ahLst/>
            <a:cxnLst/>
            <a:rect l="0" t="0" r="r" b="b"/>
            <a:pathLst>
              <a:path w="2154" h="2286">
                <a:moveTo>
                  <a:pt x="0" y="0"/>
                </a:moveTo>
                <a:lnTo>
                  <a:pt x="2153" y="0"/>
                </a:lnTo>
                <a:lnTo>
                  <a:pt x="2153" y="2285"/>
                </a:lnTo>
                <a:lnTo>
                  <a:pt x="0" y="2285"/>
                </a:lnTo>
                <a:lnTo>
                  <a:pt x="0" y="0"/>
                </a:lnTo>
              </a:path>
            </a:pathLst>
          </a:custGeom>
          <a:solidFill>
            <a:srgbClr val="D0E0EC"/>
          </a:solidFill>
          <a:ln w="5400">
            <a:solidFill>
              <a:srgbClr val="000000"/>
            </a:solidFill>
            <a:miter/>
          </a:ln>
        </p:spPr>
      </p:sp>
      <p:sp>
        <p:nvSpPr>
          <p:cNvPr id="155" name="TextShape 99"/>
          <p:cNvSpPr txBox="1"/>
          <p:nvPr/>
        </p:nvSpPr>
        <p:spPr>
          <a:xfrm>
            <a:off x="1362640" y="2432522"/>
            <a:ext cx="613440" cy="63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Detect </a:t>
            </a:r>
          </a:p>
          <a:p>
            <a:pPr algn="ctr"/>
            <a:r>
              <a:rPr lang="en-US" sz="132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and</a:t>
            </a:r>
            <a:endParaRPr lang="en-US" sz="132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crop</a:t>
            </a:r>
          </a:p>
        </p:txBody>
      </p:sp>
      <p:grpSp>
        <p:nvGrpSpPr>
          <p:cNvPr id="156" name="Group 100"/>
          <p:cNvGrpSpPr/>
          <p:nvPr/>
        </p:nvGrpSpPr>
        <p:grpSpPr>
          <a:xfrm>
            <a:off x="955800" y="2681082"/>
            <a:ext cx="293040" cy="119160"/>
            <a:chOff x="955800" y="2530080"/>
            <a:chExt cx="293040" cy="119160"/>
          </a:xfrm>
        </p:grpSpPr>
        <p:sp>
          <p:nvSpPr>
            <p:cNvPr id="157" name="Line 101"/>
            <p:cNvSpPr/>
            <p:nvPr/>
          </p:nvSpPr>
          <p:spPr>
            <a:xfrm>
              <a:off x="955800" y="2589480"/>
              <a:ext cx="224280" cy="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" name="Freeform 102"/>
            <p:cNvSpPr/>
            <p:nvPr/>
          </p:nvSpPr>
          <p:spPr>
            <a:xfrm>
              <a:off x="1145880" y="2530080"/>
              <a:ext cx="103320" cy="119520"/>
            </a:xfrm>
            <a:custGeom>
              <a:avLst/>
              <a:gdLst/>
              <a:ahLst/>
              <a:cxnLst/>
              <a:rect l="0" t="0" r="r" b="b"/>
              <a:pathLst>
                <a:path w="287" h="332">
                  <a:moveTo>
                    <a:pt x="286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6" y="16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9" name="Freeform 103"/>
            <p:cNvSpPr/>
            <p:nvPr/>
          </p:nvSpPr>
          <p:spPr>
            <a:xfrm>
              <a:off x="1145880" y="2530080"/>
              <a:ext cx="103320" cy="119520"/>
            </a:xfrm>
            <a:custGeom>
              <a:avLst/>
              <a:gdLst/>
              <a:ahLst/>
              <a:cxnLst/>
              <a:rect l="0" t="0" r="r" b="b"/>
              <a:pathLst>
                <a:path w="287" h="332">
                  <a:moveTo>
                    <a:pt x="286" y="165"/>
                  </a:moveTo>
                  <a:lnTo>
                    <a:pt x="0" y="331"/>
                  </a:lnTo>
                  <a:lnTo>
                    <a:pt x="0" y="0"/>
                  </a:lnTo>
                  <a:lnTo>
                    <a:pt x="286" y="165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</p:grpSp>
      <p:sp>
        <p:nvSpPr>
          <p:cNvPr id="161" name="Freeform 105"/>
          <p:cNvSpPr/>
          <p:nvPr/>
        </p:nvSpPr>
        <p:spPr>
          <a:xfrm>
            <a:off x="2036880" y="2920056"/>
            <a:ext cx="214560" cy="505080"/>
          </a:xfrm>
          <a:custGeom>
            <a:avLst/>
            <a:gdLst/>
            <a:ahLst/>
            <a:cxnLst/>
            <a:rect l="0" t="0" r="r" b="b"/>
            <a:pathLst>
              <a:path w="596" h="1403">
                <a:moveTo>
                  <a:pt x="52" y="1402"/>
                </a:moveTo>
                <a:cubicBezTo>
                  <a:pt x="0" y="999"/>
                  <a:pt x="595" y="1000"/>
                  <a:pt x="477" y="582"/>
                </a:cubicBezTo>
                <a:lnTo>
                  <a:pt x="343" y="291"/>
                </a:lnTo>
                <a:lnTo>
                  <a:pt x="423" y="0"/>
                </a:lnTo>
              </a:path>
            </a:pathLst>
          </a:custGeom>
          <a:ln>
            <a:solidFill>
              <a:srgbClr val="666666"/>
            </a:solidFill>
            <a:custDash/>
            <a:tailEnd type="stealth" w="med" len="med"/>
          </a:ln>
        </p:spPr>
      </p:sp>
      <p:pic>
        <p:nvPicPr>
          <p:cNvPr id="162" name="Picture 161"/>
          <p:cNvPicPr/>
          <p:nvPr/>
        </p:nvPicPr>
        <p:blipFill>
          <a:blip r:embed="rId6"/>
          <a:srcRect l="8009" t="15292" b="52513"/>
          <a:stretch/>
        </p:blipFill>
        <p:spPr>
          <a:xfrm>
            <a:off x="3200400" y="1401840"/>
            <a:ext cx="2377440" cy="169200"/>
          </a:xfrm>
          <a:prstGeom prst="rect">
            <a:avLst/>
          </a:prstGeom>
          <a:ln>
            <a:noFill/>
          </a:ln>
        </p:spPr>
      </p:pic>
      <p:sp>
        <p:nvSpPr>
          <p:cNvPr id="163" name="Freeform 106"/>
          <p:cNvSpPr/>
          <p:nvPr/>
        </p:nvSpPr>
        <p:spPr>
          <a:xfrm>
            <a:off x="4593360" y="1571040"/>
            <a:ext cx="331200" cy="619890"/>
          </a:xfrm>
          <a:custGeom>
            <a:avLst/>
            <a:gdLst/>
            <a:ahLst/>
            <a:cxnLst/>
            <a:rect l="0" t="0" r="r" b="b"/>
            <a:pathLst>
              <a:path w="1197" h="1740">
                <a:moveTo>
                  <a:pt x="0" y="0"/>
                </a:moveTo>
                <a:cubicBezTo>
                  <a:pt x="222" y="391"/>
                  <a:pt x="424" y="823"/>
                  <a:pt x="713" y="1115"/>
                </a:cubicBezTo>
                <a:lnTo>
                  <a:pt x="989" y="1322"/>
                </a:lnTo>
                <a:lnTo>
                  <a:pt x="1196" y="1671"/>
                </a:lnTo>
                <a:lnTo>
                  <a:pt x="1196" y="1739"/>
                </a:lnTo>
              </a:path>
            </a:pathLst>
          </a:cu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sp>
      <p:pic>
        <p:nvPicPr>
          <p:cNvPr id="164" name="Picture 163"/>
          <p:cNvPicPr/>
          <p:nvPr/>
        </p:nvPicPr>
        <p:blipFill>
          <a:blip r:embed="rId7"/>
          <a:stretch/>
        </p:blipFill>
        <p:spPr>
          <a:xfrm>
            <a:off x="6441120" y="3984480"/>
            <a:ext cx="3191400" cy="708120"/>
          </a:xfrm>
          <a:prstGeom prst="rect">
            <a:avLst/>
          </a:prstGeom>
          <a:ln>
            <a:noFill/>
          </a:ln>
        </p:spPr>
      </p:pic>
      <p:sp>
        <p:nvSpPr>
          <p:cNvPr id="165" name="TextShape 107"/>
          <p:cNvSpPr txBox="1"/>
          <p:nvPr/>
        </p:nvSpPr>
        <p:spPr>
          <a:xfrm>
            <a:off x="41808" y="4846320"/>
            <a:ext cx="1519920" cy="8242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Related:</a:t>
            </a:r>
            <a:endParaRPr lang="en-US" sz="14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1400" b="0" strike="noStrike" spc="-1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Pavlakos</a:t>
            </a:r>
            <a:r>
              <a:rPr lang="en-US" sz="14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, CVPR’17</a:t>
            </a:r>
            <a:endParaRPr lang="en-US" sz="14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14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Sun, ECCV’18</a:t>
            </a:r>
            <a:endParaRPr lang="en-US" sz="14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66440" y="1920240"/>
            <a:ext cx="1221480" cy="1518450"/>
            <a:chOff x="5266440" y="1920240"/>
            <a:chExt cx="1221480" cy="1518450"/>
          </a:xfrm>
        </p:grpSpPr>
        <p:sp>
          <p:nvSpPr>
            <p:cNvPr id="77" name="Freeform 21"/>
            <p:cNvSpPr/>
            <p:nvPr/>
          </p:nvSpPr>
          <p:spPr>
            <a:xfrm>
              <a:off x="5306760" y="1920240"/>
              <a:ext cx="668160" cy="521640"/>
            </a:xfrm>
            <a:custGeom>
              <a:avLst/>
              <a:gdLst/>
              <a:ahLst/>
              <a:cxnLst/>
              <a:rect l="0" t="0" r="r" b="b"/>
              <a:pathLst>
                <a:path w="1856" h="1449">
                  <a:moveTo>
                    <a:pt x="0" y="0"/>
                  </a:moveTo>
                  <a:lnTo>
                    <a:pt x="1855" y="0"/>
                  </a:lnTo>
                  <a:lnTo>
                    <a:pt x="1855" y="1448"/>
                  </a:lnTo>
                  <a:lnTo>
                    <a:pt x="0" y="1448"/>
                  </a:lnTo>
                  <a:lnTo>
                    <a:pt x="0" y="0"/>
                  </a:lnTo>
                </a:path>
              </a:pathLst>
            </a:custGeom>
            <a:solidFill>
              <a:srgbClr val="D0E0EC"/>
            </a:solidFill>
            <a:ln>
              <a:noFill/>
            </a:ln>
          </p:spPr>
        </p:sp>
        <p:sp>
          <p:nvSpPr>
            <p:cNvPr id="78" name="Freeform 22"/>
            <p:cNvSpPr/>
            <p:nvPr/>
          </p:nvSpPr>
          <p:spPr>
            <a:xfrm>
              <a:off x="5306760" y="1920240"/>
              <a:ext cx="668160" cy="521640"/>
            </a:xfrm>
            <a:custGeom>
              <a:avLst/>
              <a:gdLst/>
              <a:ahLst/>
              <a:cxnLst/>
              <a:rect l="0" t="0" r="r" b="b"/>
              <a:pathLst>
                <a:path w="1856" h="1449">
                  <a:moveTo>
                    <a:pt x="0" y="0"/>
                  </a:moveTo>
                  <a:lnTo>
                    <a:pt x="1855" y="0"/>
                  </a:lnTo>
                  <a:lnTo>
                    <a:pt x="1855" y="1448"/>
                  </a:lnTo>
                  <a:lnTo>
                    <a:pt x="0" y="1448"/>
                  </a:lnTo>
                  <a:lnTo>
                    <a:pt x="0" y="0"/>
                  </a:lnTo>
                </a:path>
              </a:pathLst>
            </a:custGeom>
            <a:noFill/>
            <a:ln w="4320">
              <a:solidFill>
                <a:srgbClr val="000000"/>
              </a:solidFill>
              <a:miter/>
            </a:ln>
          </p:spPr>
        </p:sp>
        <p:sp>
          <p:nvSpPr>
            <p:cNvPr id="79" name="TextShape 23"/>
            <p:cNvSpPr txBox="1"/>
            <p:nvPr/>
          </p:nvSpPr>
          <p:spPr>
            <a:xfrm>
              <a:off x="5402199" y="1992240"/>
              <a:ext cx="65448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1D soft </a:t>
              </a:r>
              <a:endPara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0" name="TextShape 24"/>
            <p:cNvSpPr txBox="1"/>
            <p:nvPr/>
          </p:nvSpPr>
          <p:spPr>
            <a:xfrm>
              <a:off x="5377680" y="2155320"/>
              <a:ext cx="63936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 dirty="0" err="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argmax</a:t>
              </a:r>
              <a:endPara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2" name="TextShape 26"/>
            <p:cNvSpPr txBox="1"/>
            <p:nvPr/>
          </p:nvSpPr>
          <p:spPr>
            <a:xfrm>
              <a:off x="6116400" y="2119320"/>
              <a:ext cx="102960" cy="1512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17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Z</a:t>
              </a:r>
              <a:endParaRPr lang="en-US" sz="117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3" name="TextShape 27"/>
            <p:cNvSpPr txBox="1"/>
            <p:nvPr/>
          </p:nvSpPr>
          <p:spPr>
            <a:xfrm>
              <a:off x="6185685" y="2061480"/>
              <a:ext cx="125640" cy="1512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170" b="0" strike="noStrike" spc="-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∗</a:t>
              </a:r>
              <a:endParaRPr lang="en-US" sz="117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4" name="Line 28"/>
            <p:cNvSpPr/>
            <p:nvPr/>
          </p:nvSpPr>
          <p:spPr>
            <a:xfrm>
              <a:off x="5964120" y="2235600"/>
              <a:ext cx="433800" cy="18936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Freeform 29"/>
            <p:cNvSpPr/>
            <p:nvPr/>
          </p:nvSpPr>
          <p:spPr>
            <a:xfrm>
              <a:off x="6342480" y="2356560"/>
              <a:ext cx="118800" cy="109440"/>
            </a:xfrm>
            <a:custGeom>
              <a:avLst/>
              <a:gdLst/>
              <a:ahLst/>
              <a:cxnLst/>
              <a:rect l="0" t="0" r="r" b="b"/>
              <a:pathLst>
                <a:path w="330" h="304">
                  <a:moveTo>
                    <a:pt x="329" y="266"/>
                  </a:moveTo>
                  <a:lnTo>
                    <a:pt x="0" y="303"/>
                  </a:lnTo>
                  <a:lnTo>
                    <a:pt x="133" y="0"/>
                  </a:lnTo>
                  <a:lnTo>
                    <a:pt x="329" y="2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Freeform 30"/>
            <p:cNvSpPr/>
            <p:nvPr/>
          </p:nvSpPr>
          <p:spPr>
            <a:xfrm>
              <a:off x="6342480" y="2356560"/>
              <a:ext cx="118800" cy="109440"/>
            </a:xfrm>
            <a:custGeom>
              <a:avLst/>
              <a:gdLst/>
              <a:ahLst/>
              <a:cxnLst/>
              <a:rect l="0" t="0" r="r" b="b"/>
              <a:pathLst>
                <a:path w="330" h="304">
                  <a:moveTo>
                    <a:pt x="329" y="266"/>
                  </a:moveTo>
                  <a:lnTo>
                    <a:pt x="0" y="303"/>
                  </a:lnTo>
                  <a:lnTo>
                    <a:pt x="133" y="0"/>
                  </a:lnTo>
                  <a:lnTo>
                    <a:pt x="329" y="266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  <p:sp>
          <p:nvSpPr>
            <p:cNvPr id="88" name="TextShape 32"/>
            <p:cNvSpPr txBox="1"/>
            <p:nvPr/>
          </p:nvSpPr>
          <p:spPr>
            <a:xfrm>
              <a:off x="6065280" y="2809440"/>
              <a:ext cx="86040" cy="1512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17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x</a:t>
              </a:r>
              <a:endParaRPr lang="en-US" sz="117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89" name="TextShape 33"/>
            <p:cNvSpPr txBox="1"/>
            <p:nvPr/>
          </p:nvSpPr>
          <p:spPr>
            <a:xfrm>
              <a:off x="6134955" y="2871165"/>
              <a:ext cx="34200" cy="979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770" b="0" strike="noStrike" spc="-1" dirty="0" err="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i</a:t>
              </a:r>
              <a:endParaRPr lang="en-US" sz="77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0" name="TextShape 34"/>
            <p:cNvSpPr txBox="1"/>
            <p:nvPr/>
          </p:nvSpPr>
          <p:spPr>
            <a:xfrm>
              <a:off x="6084000" y="3010680"/>
              <a:ext cx="738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17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y</a:t>
              </a:r>
              <a:endParaRPr lang="en-US" sz="117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1" name="TextShape 35"/>
            <p:cNvSpPr txBox="1"/>
            <p:nvPr/>
          </p:nvSpPr>
          <p:spPr>
            <a:xfrm>
              <a:off x="6153315" y="3062520"/>
              <a:ext cx="34200" cy="979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770" b="0" strike="noStrike" spc="-1" dirty="0" err="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i</a:t>
              </a:r>
              <a:endParaRPr lang="en-US" sz="77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2" name="TextShape 36"/>
            <p:cNvSpPr txBox="1"/>
            <p:nvPr/>
          </p:nvSpPr>
          <p:spPr>
            <a:xfrm>
              <a:off x="6049080" y="3269880"/>
              <a:ext cx="203400" cy="1512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17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∆Z</a:t>
              </a:r>
              <a:endParaRPr lang="en-US" sz="117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3" name="TextShape 37"/>
            <p:cNvSpPr txBox="1"/>
            <p:nvPr/>
          </p:nvSpPr>
          <p:spPr>
            <a:xfrm>
              <a:off x="6221940" y="3340770"/>
              <a:ext cx="34200" cy="979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770" b="0" strike="noStrike" spc="-1" dirty="0" err="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i</a:t>
              </a:r>
              <a:endParaRPr lang="en-US" sz="77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94" name="Line 38"/>
            <p:cNvSpPr/>
            <p:nvPr/>
          </p:nvSpPr>
          <p:spPr>
            <a:xfrm flipV="1">
              <a:off x="5939280" y="2617560"/>
              <a:ext cx="463680" cy="33372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Freeform 39"/>
            <p:cNvSpPr/>
            <p:nvPr/>
          </p:nvSpPr>
          <p:spPr>
            <a:xfrm>
              <a:off x="6340320" y="2577240"/>
              <a:ext cx="118800" cy="109080"/>
            </a:xfrm>
            <a:custGeom>
              <a:avLst/>
              <a:gdLst/>
              <a:ahLst/>
              <a:cxnLst/>
              <a:rect l="0" t="0" r="r" b="b"/>
              <a:pathLst>
                <a:path w="330" h="303">
                  <a:moveTo>
                    <a:pt x="329" y="0"/>
                  </a:moveTo>
                  <a:lnTo>
                    <a:pt x="193" y="302"/>
                  </a:lnTo>
                  <a:lnTo>
                    <a:pt x="0" y="33"/>
                  </a:lnTo>
                  <a:lnTo>
                    <a:pt x="32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6" name="Freeform 40"/>
            <p:cNvSpPr/>
            <p:nvPr/>
          </p:nvSpPr>
          <p:spPr>
            <a:xfrm>
              <a:off x="6340320" y="2577240"/>
              <a:ext cx="118800" cy="109080"/>
            </a:xfrm>
            <a:custGeom>
              <a:avLst/>
              <a:gdLst/>
              <a:ahLst/>
              <a:cxnLst/>
              <a:rect l="0" t="0" r="r" b="b"/>
              <a:pathLst>
                <a:path w="330" h="303">
                  <a:moveTo>
                    <a:pt x="329" y="0"/>
                  </a:moveTo>
                  <a:lnTo>
                    <a:pt x="193" y="302"/>
                  </a:lnTo>
                  <a:lnTo>
                    <a:pt x="0" y="33"/>
                  </a:lnTo>
                  <a:lnTo>
                    <a:pt x="329" y="0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  <p:sp>
          <p:nvSpPr>
            <p:cNvPr id="97" name="Line 41"/>
            <p:cNvSpPr/>
            <p:nvPr/>
          </p:nvSpPr>
          <p:spPr>
            <a:xfrm flipV="1">
              <a:off x="5932440" y="2791080"/>
              <a:ext cx="483480" cy="33876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Freeform 42"/>
            <p:cNvSpPr/>
            <p:nvPr/>
          </p:nvSpPr>
          <p:spPr>
            <a:xfrm>
              <a:off x="6353640" y="2751480"/>
              <a:ext cx="119160" cy="108360"/>
            </a:xfrm>
            <a:custGeom>
              <a:avLst/>
              <a:gdLst/>
              <a:ahLst/>
              <a:cxnLst/>
              <a:rect l="0" t="0" r="r" b="b"/>
              <a:pathLst>
                <a:path w="331" h="301">
                  <a:moveTo>
                    <a:pt x="330" y="0"/>
                  </a:moveTo>
                  <a:lnTo>
                    <a:pt x="190" y="300"/>
                  </a:lnTo>
                  <a:lnTo>
                    <a:pt x="0" y="29"/>
                  </a:lnTo>
                  <a:lnTo>
                    <a:pt x="33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9" name="Freeform 43"/>
            <p:cNvSpPr/>
            <p:nvPr/>
          </p:nvSpPr>
          <p:spPr>
            <a:xfrm>
              <a:off x="6353640" y="2751480"/>
              <a:ext cx="119160" cy="108360"/>
            </a:xfrm>
            <a:custGeom>
              <a:avLst/>
              <a:gdLst/>
              <a:ahLst/>
              <a:cxnLst/>
              <a:rect l="0" t="0" r="r" b="b"/>
              <a:pathLst>
                <a:path w="331" h="301">
                  <a:moveTo>
                    <a:pt x="330" y="0"/>
                  </a:moveTo>
                  <a:lnTo>
                    <a:pt x="190" y="300"/>
                  </a:lnTo>
                  <a:lnTo>
                    <a:pt x="0" y="29"/>
                  </a:lnTo>
                  <a:lnTo>
                    <a:pt x="330" y="0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  <p:sp>
          <p:nvSpPr>
            <p:cNvPr id="100" name="Line 44"/>
            <p:cNvSpPr/>
            <p:nvPr/>
          </p:nvSpPr>
          <p:spPr>
            <a:xfrm flipV="1">
              <a:off x="5944320" y="3000240"/>
              <a:ext cx="478440" cy="339120"/>
            </a:xfrm>
            <a:prstGeom prst="line">
              <a:avLst/>
            </a:prstGeom>
            <a:ln w="147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Freeform 45"/>
            <p:cNvSpPr/>
            <p:nvPr/>
          </p:nvSpPr>
          <p:spPr>
            <a:xfrm>
              <a:off x="6368760" y="2960640"/>
              <a:ext cx="119160" cy="108720"/>
            </a:xfrm>
            <a:custGeom>
              <a:avLst/>
              <a:gdLst/>
              <a:ahLst/>
              <a:cxnLst/>
              <a:rect l="0" t="0" r="r" b="b"/>
              <a:pathLst>
                <a:path w="331" h="302">
                  <a:moveTo>
                    <a:pt x="330" y="0"/>
                  </a:moveTo>
                  <a:lnTo>
                    <a:pt x="192" y="301"/>
                  </a:lnTo>
                  <a:lnTo>
                    <a:pt x="0" y="30"/>
                  </a:lnTo>
                  <a:lnTo>
                    <a:pt x="33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2" name="Freeform 46"/>
            <p:cNvSpPr/>
            <p:nvPr/>
          </p:nvSpPr>
          <p:spPr>
            <a:xfrm>
              <a:off x="6360120" y="2960640"/>
              <a:ext cx="119160" cy="108720"/>
            </a:xfrm>
            <a:custGeom>
              <a:avLst/>
              <a:gdLst/>
              <a:ahLst/>
              <a:cxnLst/>
              <a:rect l="0" t="0" r="r" b="b"/>
              <a:pathLst>
                <a:path w="331" h="302">
                  <a:moveTo>
                    <a:pt x="330" y="0"/>
                  </a:moveTo>
                  <a:lnTo>
                    <a:pt x="192" y="301"/>
                  </a:lnTo>
                  <a:lnTo>
                    <a:pt x="0" y="30"/>
                  </a:lnTo>
                  <a:lnTo>
                    <a:pt x="330" y="0"/>
                  </a:lnTo>
                </a:path>
              </a:pathLst>
            </a:custGeom>
            <a:noFill/>
            <a:ln w="15840">
              <a:solidFill>
                <a:srgbClr val="000000"/>
              </a:solidFill>
              <a:miter/>
            </a:ln>
          </p:spPr>
        </p:sp>
        <p:sp>
          <p:nvSpPr>
            <p:cNvPr id="167" name="Freeform 109"/>
            <p:cNvSpPr/>
            <p:nvPr/>
          </p:nvSpPr>
          <p:spPr>
            <a:xfrm>
              <a:off x="5266440" y="2831040"/>
              <a:ext cx="668160" cy="599040"/>
            </a:xfrm>
            <a:custGeom>
              <a:avLst/>
              <a:gdLst/>
              <a:ahLst/>
              <a:cxnLst/>
              <a:rect l="0" t="0" r="r" b="b"/>
              <a:pathLst>
                <a:path w="1856" h="1664">
                  <a:moveTo>
                    <a:pt x="0" y="0"/>
                  </a:moveTo>
                  <a:lnTo>
                    <a:pt x="1855" y="0"/>
                  </a:lnTo>
                  <a:lnTo>
                    <a:pt x="1855" y="1663"/>
                  </a:lnTo>
                  <a:lnTo>
                    <a:pt x="0" y="1663"/>
                  </a:lnTo>
                  <a:lnTo>
                    <a:pt x="0" y="0"/>
                  </a:lnTo>
                </a:path>
              </a:pathLst>
            </a:custGeom>
            <a:solidFill>
              <a:srgbClr val="D0E0EC"/>
            </a:solidFill>
            <a:ln>
              <a:noFill/>
            </a:ln>
          </p:spPr>
        </p:sp>
        <p:sp>
          <p:nvSpPr>
            <p:cNvPr id="168" name="Freeform 110"/>
            <p:cNvSpPr/>
            <p:nvPr/>
          </p:nvSpPr>
          <p:spPr>
            <a:xfrm>
              <a:off x="5266440" y="2830680"/>
              <a:ext cx="668160" cy="599400"/>
            </a:xfrm>
            <a:custGeom>
              <a:avLst/>
              <a:gdLst/>
              <a:ahLst/>
              <a:cxnLst/>
              <a:rect l="0" t="0" r="r" b="b"/>
              <a:pathLst>
                <a:path w="1856" h="1665">
                  <a:moveTo>
                    <a:pt x="0" y="0"/>
                  </a:moveTo>
                  <a:lnTo>
                    <a:pt x="1855" y="0"/>
                  </a:lnTo>
                  <a:lnTo>
                    <a:pt x="1855" y="1664"/>
                  </a:lnTo>
                  <a:lnTo>
                    <a:pt x="0" y="1664"/>
                  </a:lnTo>
                  <a:lnTo>
                    <a:pt x="0" y="0"/>
                  </a:lnTo>
                </a:path>
              </a:pathLst>
            </a:custGeom>
            <a:noFill/>
            <a:ln w="4320">
              <a:solidFill>
                <a:srgbClr val="000000"/>
              </a:solidFill>
              <a:miter/>
            </a:ln>
          </p:spPr>
        </p:sp>
        <p:sp>
          <p:nvSpPr>
            <p:cNvPr id="169" name="TextShape 111"/>
            <p:cNvSpPr txBox="1"/>
            <p:nvPr/>
          </p:nvSpPr>
          <p:spPr>
            <a:xfrm>
              <a:off x="5378496" y="2939400"/>
              <a:ext cx="65448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3D soft </a:t>
              </a:r>
              <a:endParaRPr lang="en-US" sz="132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70" name="TextShape 112"/>
            <p:cNvSpPr txBox="1"/>
            <p:nvPr/>
          </p:nvSpPr>
          <p:spPr>
            <a:xfrm>
              <a:off x="5342760" y="3094920"/>
              <a:ext cx="639360" cy="210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r>
                <a:rPr lang="en-US" sz="1320" b="0" strike="noStrike" spc="-1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argmax</a:t>
              </a:r>
              <a:endParaRPr lang="en-US" sz="1320" b="0" strike="noStrike" spc="-1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pic>
        <p:nvPicPr>
          <p:cNvPr id="171" name="Picture 170"/>
          <p:cNvPicPr/>
          <p:nvPr/>
        </p:nvPicPr>
        <p:blipFill>
          <a:blip r:embed="rId8"/>
          <a:stretch/>
        </p:blipFill>
        <p:spPr>
          <a:xfrm>
            <a:off x="179640" y="2318562"/>
            <a:ext cx="811080" cy="811080"/>
          </a:xfrm>
          <a:prstGeom prst="rect">
            <a:avLst/>
          </a:prstGeom>
          <a:ln>
            <a:noFill/>
          </a:ln>
        </p:spPr>
      </p:pic>
      <p:sp>
        <p:nvSpPr>
          <p:cNvPr id="174" name="Freeform 114"/>
          <p:cNvSpPr/>
          <p:nvPr/>
        </p:nvSpPr>
        <p:spPr>
          <a:xfrm>
            <a:off x="7068240" y="3187800"/>
            <a:ext cx="796320" cy="792720"/>
          </a:xfrm>
          <a:custGeom>
            <a:avLst/>
            <a:gdLst/>
            <a:ahLst/>
            <a:cxnLst/>
            <a:rect l="0" t="0" r="r" b="b"/>
            <a:pathLst>
              <a:path w="2212" h="2202">
                <a:moveTo>
                  <a:pt x="2211" y="2201"/>
                </a:moveTo>
                <a:cubicBezTo>
                  <a:pt x="2106" y="1983"/>
                  <a:pt x="2167" y="1696"/>
                  <a:pt x="1935" y="1527"/>
                </a:cubicBezTo>
                <a:cubicBezTo>
                  <a:pt x="1729" y="1377"/>
                  <a:pt x="1505" y="1269"/>
                  <a:pt x="1261" y="1215"/>
                </a:cubicBezTo>
                <a:cubicBezTo>
                  <a:pt x="1011" y="1160"/>
                  <a:pt x="767" y="1079"/>
                  <a:pt x="528" y="986"/>
                </a:cubicBezTo>
                <a:cubicBezTo>
                  <a:pt x="342" y="913"/>
                  <a:pt x="146" y="780"/>
                  <a:pt x="83" y="577"/>
                </a:cubicBezTo>
                <a:cubicBezTo>
                  <a:pt x="43" y="449"/>
                  <a:pt x="0" y="317"/>
                  <a:pt x="23" y="180"/>
                </a:cubicBezTo>
                <a:lnTo>
                  <a:pt x="11" y="12"/>
                </a:lnTo>
                <a:lnTo>
                  <a:pt x="23" y="0"/>
                </a:lnTo>
              </a:path>
            </a:pathLst>
          </a:custGeom>
          <a:ln w="6480">
            <a:solidFill>
              <a:srgbClr val="808080"/>
            </a:solidFill>
            <a:prstDash val="solid"/>
            <a:round/>
            <a:tailEnd type="stealth" w="med" len="med"/>
          </a:ln>
        </p:spPr>
      </p:sp>
      <p:sp>
        <p:nvSpPr>
          <p:cNvPr id="176" name="Freeform 116"/>
          <p:cNvSpPr/>
          <p:nvPr/>
        </p:nvSpPr>
        <p:spPr>
          <a:xfrm>
            <a:off x="4731840" y="2207241"/>
            <a:ext cx="531360" cy="45719"/>
          </a:xfrm>
          <a:custGeom>
            <a:avLst/>
            <a:gdLst/>
            <a:ahLst/>
            <a:cxnLst/>
            <a:rect l="0" t="0" r="r" b="b"/>
            <a:pathLst>
              <a:path w="1779" h="1">
                <a:moveTo>
                  <a:pt x="0" y="0"/>
                </a:moveTo>
                <a:lnTo>
                  <a:pt x="1778" y="0"/>
                </a:ln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</p:sp>
      <p:sp>
        <p:nvSpPr>
          <p:cNvPr id="180" name="TextShape 120"/>
          <p:cNvSpPr txBox="1"/>
          <p:nvPr/>
        </p:nvSpPr>
        <p:spPr>
          <a:xfrm>
            <a:off x="3376320" y="1150620"/>
            <a:ext cx="1998457" cy="505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300" b="0" strike="noStrike" spc="-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Overall </a:t>
            </a:r>
            <a:r>
              <a:rPr lang="en-US" sz="13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depth </a:t>
            </a:r>
            <a:r>
              <a:rPr lang="en-US" sz="1300" b="0" strike="noStrike" spc="-1" dirty="0" err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heatmap</a:t>
            </a:r>
            <a:r>
              <a:rPr lang="en-US" sz="13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 (1D)</a:t>
            </a:r>
            <a:endParaRPr lang="en-US" sz="13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" name="Volheatmap Val266-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4600" y="3597691"/>
            <a:ext cx="2371456" cy="1333944"/>
          </a:xfrm>
          <a:prstGeom prst="rect">
            <a:avLst/>
          </a:prstGeom>
        </p:spPr>
      </p:pic>
      <p:sp>
        <p:nvSpPr>
          <p:cNvPr id="121" name="TextShape 120"/>
          <p:cNvSpPr txBox="1"/>
          <p:nvPr/>
        </p:nvSpPr>
        <p:spPr>
          <a:xfrm>
            <a:off x="2981042" y="1525077"/>
            <a:ext cx="661373" cy="2822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0 meters</a:t>
            </a:r>
            <a:endParaRPr lang="en-US" sz="10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2" name="TextShape 120"/>
          <p:cNvSpPr txBox="1"/>
          <p:nvPr/>
        </p:nvSpPr>
        <p:spPr>
          <a:xfrm>
            <a:off x="5199362" y="1538120"/>
            <a:ext cx="680517" cy="2822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b="0" strike="noStrike" spc="-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10 meters</a:t>
            </a:r>
            <a:endParaRPr lang="en-US" sz="1000" b="0" strike="noStrike" spc="-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1" grpId="0"/>
      <p:bldP spid="70" grpId="0"/>
      <p:bldP spid="109" grpId="0"/>
      <p:bldP spid="110" grpId="0"/>
      <p:bldP spid="111" grpId="0"/>
      <p:bldP spid="127" grpId="0"/>
      <p:bldP spid="139" grpId="0"/>
      <p:bldP spid="155" grpId="0"/>
      <p:bldP spid="165" grpId="0"/>
      <p:bldP spid="180" grpId="0"/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00549F"/>
                </a:solidFill>
                <a:latin typeface="Roboto Condensed"/>
              </a:rPr>
              <a:t>Synthetic Occlusions</a:t>
            </a:r>
            <a:endParaRPr lang="en-US" sz="3600" b="1" strike="noStrike" spc="-1" dirty="0">
              <a:solidFill>
                <a:srgbClr val="00549F"/>
              </a:solidFill>
              <a:latin typeface="Roboto Condensed"/>
            </a:endParaRPr>
          </a:p>
        </p:txBody>
      </p:sp>
      <p:pic>
        <p:nvPicPr>
          <p:cNvPr id="182" name="Picture 181"/>
          <p:cNvPicPr/>
          <p:nvPr/>
        </p:nvPicPr>
        <p:blipFill>
          <a:blip r:embed="rId2"/>
          <a:stretch/>
        </p:blipFill>
        <p:spPr>
          <a:xfrm>
            <a:off x="3200400" y="2239200"/>
            <a:ext cx="3383280" cy="225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3" name="Picture 18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14776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184" name="Freeform 2"/>
          <p:cNvSpPr/>
          <p:nvPr/>
        </p:nvSpPr>
        <p:spPr>
          <a:xfrm>
            <a:off x="182880" y="2148480"/>
            <a:ext cx="2438280" cy="2437200"/>
          </a:xfrm>
          <a:custGeom>
            <a:avLst/>
            <a:gdLst/>
            <a:ahLst/>
            <a:cxnLst/>
            <a:rect l="0" t="0" r="r" b="b"/>
            <a:pathLst>
              <a:path w="6773" h="6770">
                <a:moveTo>
                  <a:pt x="0" y="0"/>
                </a:moveTo>
                <a:lnTo>
                  <a:pt x="6772" y="0"/>
                </a:lnTo>
                <a:lnTo>
                  <a:pt x="6772" y="6769"/>
                </a:lnTo>
                <a:lnTo>
                  <a:pt x="0" y="6769"/>
                </a:lnTo>
                <a:lnTo>
                  <a:pt x="0" y="0"/>
                </a:lnTo>
              </a:path>
            </a:pathLst>
          </a:custGeom>
          <a:blipFill rotWithShape="0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85" name="TextShape 3"/>
          <p:cNvSpPr txBox="1"/>
          <p:nvPr/>
        </p:nvSpPr>
        <p:spPr>
          <a:xfrm>
            <a:off x="2728800" y="3131280"/>
            <a:ext cx="416880" cy="471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>
                <a:latin typeface="Arial"/>
              </a:rPr>
              <a:t>+</a:t>
            </a:r>
          </a:p>
        </p:txBody>
      </p:sp>
      <p:sp>
        <p:nvSpPr>
          <p:cNvPr id="186" name="TextShape 4"/>
          <p:cNvSpPr txBox="1"/>
          <p:nvPr/>
        </p:nvSpPr>
        <p:spPr>
          <a:xfrm>
            <a:off x="6747120" y="3083760"/>
            <a:ext cx="476280" cy="56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000" b="0" strike="noStrike" spc="-1">
                <a:latin typeface="Arial"/>
              </a:rPr>
              <a:t>=</a:t>
            </a:r>
          </a:p>
        </p:txBody>
      </p:sp>
      <p:pic>
        <p:nvPicPr>
          <p:cNvPr id="187" name="Picture 18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10" y="2160900"/>
            <a:ext cx="2437920" cy="2437920"/>
          </a:xfrm>
          <a:prstGeom prst="rect">
            <a:avLst/>
          </a:prstGeom>
          <a:ln>
            <a:noFill/>
          </a:ln>
        </p:spPr>
      </p:pic>
      <p:sp>
        <p:nvSpPr>
          <p:cNvPr id="188" name="TextShape 5"/>
          <p:cNvSpPr txBox="1"/>
          <p:nvPr/>
        </p:nvSpPr>
        <p:spPr>
          <a:xfrm>
            <a:off x="3034080" y="3170520"/>
            <a:ext cx="3749040" cy="151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412"/>
              </a:spcBef>
            </a:pPr>
            <a:r>
              <a:rPr lang="en-US" sz="2800" spc="-1" dirty="0" smtClean="0">
                <a:latin typeface="Roboto Condensed"/>
              </a:rPr>
              <a:t>geometry and color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89" name="TextShape 6"/>
          <p:cNvSpPr txBox="1"/>
          <p:nvPr/>
        </p:nvSpPr>
        <p:spPr>
          <a:xfrm>
            <a:off x="3383280" y="1576800"/>
            <a:ext cx="2926080" cy="52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412"/>
              </a:spcBef>
            </a:pPr>
            <a:r>
              <a:rPr lang="en-US" sz="2600" b="0" strike="noStrike" spc="-1">
                <a:latin typeface="Roboto Condensed"/>
              </a:rPr>
              <a:t>Pascal VOC objects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90" name="TextShape 7"/>
          <p:cNvSpPr txBox="1"/>
          <p:nvPr/>
        </p:nvSpPr>
        <p:spPr>
          <a:xfrm>
            <a:off x="91440" y="4979160"/>
            <a:ext cx="8503920" cy="59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 err="1" smtClean="0">
                <a:latin typeface="Roboto Condensed"/>
              </a:rPr>
              <a:t>Sárándi</a:t>
            </a:r>
            <a:r>
              <a:rPr lang="en-US" sz="1500" b="0" strike="noStrike" spc="-1" dirty="0" smtClean="0">
                <a:latin typeface="Roboto Condensed"/>
              </a:rPr>
              <a:t> </a:t>
            </a:r>
            <a:r>
              <a:rPr lang="en-US" sz="1500" b="0" i="1" strike="noStrike" spc="-1" dirty="0" smtClean="0">
                <a:latin typeface="Roboto Condensed"/>
              </a:rPr>
              <a:t>et al.</a:t>
            </a:r>
            <a:r>
              <a:rPr lang="en-US" sz="1500" b="0" strike="noStrike" spc="-1" dirty="0" smtClean="0">
                <a:latin typeface="Roboto Condensed"/>
              </a:rPr>
              <a:t>: </a:t>
            </a:r>
            <a:r>
              <a:rPr lang="en-US" sz="1500" b="0" strike="noStrike" spc="-1" dirty="0">
                <a:latin typeface="Roboto Condensed"/>
              </a:rPr>
              <a:t>How robust is 3D human pose estimation to occlusion? </a:t>
            </a:r>
            <a:r>
              <a:rPr lang="en-US" sz="1500" b="0" strike="noStrike" spc="-1" dirty="0" smtClean="0">
                <a:latin typeface="Roboto Condensed"/>
              </a:rPr>
              <a:t>arXiv:1808.09316</a:t>
            </a:r>
            <a:r>
              <a:rPr lang="en-US" sz="1500" b="0" strike="noStrike" spc="-1" dirty="0">
                <a:latin typeface="Roboto Condensed"/>
              </a:rPr>
              <a:t>, </a:t>
            </a:r>
            <a:r>
              <a:rPr lang="en-US" sz="1500" b="0" strike="noStrike" spc="-1" dirty="0" smtClean="0">
                <a:latin typeface="Roboto Condensed"/>
              </a:rPr>
              <a:t>IROS’18 </a:t>
            </a:r>
            <a:r>
              <a:rPr lang="en-US" sz="1500" b="0" strike="noStrike" spc="-1" dirty="0">
                <a:latin typeface="Roboto Condensed"/>
              </a:rPr>
              <a:t>Workshops</a:t>
            </a:r>
            <a:endParaRPr lang="en-US" sz="1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476" y="2052536"/>
            <a:ext cx="4119024" cy="2163783"/>
            <a:chOff x="249120" y="2627999"/>
            <a:chExt cx="3023560" cy="1588320"/>
          </a:xfrm>
        </p:grpSpPr>
        <p:pic>
          <p:nvPicPr>
            <p:cNvPr id="204" name="Picture 203"/>
            <p:cNvPicPr/>
            <p:nvPr/>
          </p:nvPicPr>
          <p:blipFill>
            <a:blip r:embed="rId2"/>
            <a:stretch/>
          </p:blipFill>
          <p:spPr>
            <a:xfrm>
              <a:off x="1849272" y="2627999"/>
              <a:ext cx="713520" cy="1580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/>
            <p:cNvPicPr/>
            <p:nvPr/>
          </p:nvPicPr>
          <p:blipFill>
            <a:blip r:embed="rId3"/>
            <a:stretch/>
          </p:blipFill>
          <p:spPr>
            <a:xfrm>
              <a:off x="249120" y="2627999"/>
              <a:ext cx="1517760" cy="1517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/>
            <p:cNvPicPr/>
            <p:nvPr/>
          </p:nvPicPr>
          <p:blipFill>
            <a:blip r:embed="rId4"/>
            <a:stretch/>
          </p:blipFill>
          <p:spPr>
            <a:xfrm>
              <a:off x="2664640" y="2627999"/>
              <a:ext cx="608040" cy="1588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841931" y="2052536"/>
            <a:ext cx="5140430" cy="2163783"/>
            <a:chOff x="5460404" y="2587679"/>
            <a:chExt cx="3753650" cy="1580040"/>
          </a:xfrm>
        </p:grpSpPr>
        <p:pic>
          <p:nvPicPr>
            <p:cNvPr id="207" name="Picture 206"/>
            <p:cNvPicPr/>
            <p:nvPr/>
          </p:nvPicPr>
          <p:blipFill>
            <a:blip r:embed="rId5"/>
            <a:stretch/>
          </p:blipFill>
          <p:spPr>
            <a:xfrm>
              <a:off x="5460404" y="2587679"/>
              <a:ext cx="1504440" cy="1504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/>
            <p:cNvPicPr/>
            <p:nvPr/>
          </p:nvPicPr>
          <p:blipFill>
            <a:blip r:embed="rId6"/>
            <a:stretch/>
          </p:blipFill>
          <p:spPr>
            <a:xfrm>
              <a:off x="7022938" y="2607039"/>
              <a:ext cx="784080" cy="1503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/>
            <p:cNvPicPr/>
            <p:nvPr/>
          </p:nvPicPr>
          <p:blipFill>
            <a:blip r:embed="rId7"/>
            <a:stretch/>
          </p:blipFill>
          <p:spPr>
            <a:xfrm>
              <a:off x="7859734" y="2618639"/>
              <a:ext cx="1354320" cy="1549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00549F"/>
                </a:solidFill>
                <a:latin typeface="Roboto Condensed"/>
              </a:rPr>
              <a:t>Results</a:t>
            </a:r>
            <a:endParaRPr lang="en-US" sz="3600" b="1" strike="noStrike" spc="-1" dirty="0">
              <a:solidFill>
                <a:srgbClr val="00549F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 dirty="0" smtClean="0">
                <a:solidFill>
                  <a:srgbClr val="00549F"/>
                </a:solidFill>
                <a:latin typeface="Roboto Condensed"/>
              </a:rPr>
              <a:t>Results</a:t>
            </a:r>
            <a:endParaRPr lang="en-US" sz="3600" b="1" strike="noStrike" spc="-1" dirty="0">
              <a:solidFill>
                <a:srgbClr val="00549F"/>
              </a:solidFill>
              <a:latin typeface="Roboto Condensed"/>
            </a:endParaRPr>
          </a:p>
        </p:txBody>
      </p:sp>
      <p:pic>
        <p:nvPicPr>
          <p:cNvPr id="2" name="compressed_abs_skelet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40" end="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581" y="1020943"/>
            <a:ext cx="7026478" cy="4649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Results</a:t>
            </a:r>
          </a:p>
        </p:txBody>
      </p:sp>
      <p:sp>
        <p:nvSpPr>
          <p:cNvPr id="192" name="TextShape 2"/>
          <p:cNvSpPr txBox="1"/>
          <p:nvPr/>
        </p:nvSpPr>
        <p:spPr>
          <a:xfrm>
            <a:off x="803520" y="1292040"/>
            <a:ext cx="1626480" cy="69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0" strike="noStrike" spc="-1" dirty="0" smtClean="0">
                <a:latin typeface="Roboto Condensed"/>
              </a:rPr>
              <a:t>1</a:t>
            </a:r>
            <a:r>
              <a:rPr lang="en-US" sz="1800" b="0" strike="noStrike" spc="-1" baseline="30000" dirty="0" smtClean="0">
                <a:latin typeface="Roboto Condensed"/>
              </a:rPr>
              <a:t>st</a:t>
            </a:r>
            <a:r>
              <a:rPr lang="en-US" sz="1800" b="0" strike="noStrike" spc="-1" dirty="0" smtClean="0">
                <a:latin typeface="Roboto Condensed"/>
              </a:rPr>
              <a:t> </a:t>
            </a:r>
            <a:r>
              <a:rPr lang="en-US" sz="1800" b="0" strike="noStrike" spc="-1" dirty="0">
                <a:latin typeface="Roboto Condensed"/>
              </a:rPr>
              <a:t>place </a:t>
            </a:r>
            <a:endParaRPr lang="en-US" sz="1800" b="0" strike="noStrike" spc="-1" dirty="0">
              <a:latin typeface="Arial"/>
            </a:endParaRPr>
          </a:p>
          <a:p>
            <a:pPr algn="ctr"/>
            <a:r>
              <a:rPr lang="en-US" sz="1800" b="0" strike="noStrike" spc="-1" dirty="0">
                <a:latin typeface="Roboto Condensed"/>
              </a:rPr>
              <a:t>in the Challenge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133440" y="1285920"/>
            <a:ext cx="3654720" cy="811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0" strike="noStrike" spc="-1" dirty="0" smtClean="0">
                <a:latin typeface="Roboto Condensed"/>
              </a:rPr>
              <a:t>Best result </a:t>
            </a:r>
            <a:r>
              <a:rPr lang="en-US" sz="1800" b="0" strike="noStrike" spc="-1" dirty="0">
                <a:latin typeface="Roboto Condensed"/>
              </a:rPr>
              <a:t>on the full </a:t>
            </a:r>
            <a:r>
              <a:rPr lang="en-US" sz="1800" b="0" strike="noStrike" spc="-1" dirty="0" smtClean="0">
                <a:latin typeface="Roboto Condensed"/>
              </a:rPr>
              <a:t>H3.6M</a:t>
            </a:r>
          </a:p>
          <a:p>
            <a:pPr algn="ctr"/>
            <a:r>
              <a:rPr lang="en-US" sz="1800" b="0" strike="noStrike" spc="-1" dirty="0" smtClean="0">
                <a:latin typeface="Roboto Condensed"/>
              </a:rPr>
              <a:t>if </a:t>
            </a:r>
            <a:r>
              <a:rPr lang="en-US" sz="1800" b="0" strike="noStrike" spc="-1" dirty="0">
                <a:latin typeface="Roboto Condensed"/>
              </a:rPr>
              <a:t>no </a:t>
            </a:r>
            <a:r>
              <a:rPr lang="en-US" sz="1800" b="0" strike="noStrike" spc="-1" dirty="0" smtClean="0">
                <a:latin typeface="Roboto Condensed"/>
              </a:rPr>
              <a:t>extra </a:t>
            </a:r>
            <a:r>
              <a:rPr lang="en-US" sz="1800" b="0" strike="noStrike" spc="-1" dirty="0">
                <a:latin typeface="Roboto Condensed"/>
              </a:rPr>
              <a:t>2D pose datasets are </a:t>
            </a:r>
            <a:r>
              <a:rPr lang="en-US" spc="-1" dirty="0" smtClean="0">
                <a:latin typeface="Roboto Condensed"/>
              </a:rPr>
              <a:t>used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4" name="TextShape 4"/>
          <p:cNvSpPr txBox="1"/>
          <p:nvPr/>
        </p:nvSpPr>
        <p:spPr>
          <a:xfrm>
            <a:off x="7040880" y="1292040"/>
            <a:ext cx="2834640" cy="88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800" b="0" strike="noStrike" spc="-1" dirty="0">
                <a:latin typeface="Roboto Condensed"/>
              </a:rPr>
              <a:t>Effect of occlusion augmentation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5" name="TextShape 5"/>
          <p:cNvSpPr txBox="1"/>
          <p:nvPr/>
        </p:nvSpPr>
        <p:spPr>
          <a:xfrm>
            <a:off x="6858810" y="4396500"/>
            <a:ext cx="2973060" cy="59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0" strike="noStrike" spc="-1" dirty="0">
                <a:solidFill>
                  <a:srgbClr val="808080"/>
                </a:solidFill>
                <a:latin typeface="Roboto Condensed"/>
              </a:rPr>
              <a:t>(evaluated on challenge validation set)</a:t>
            </a:r>
            <a:endParaRPr lang="en-US" sz="1400" b="0" strike="noStrike" spc="-1" dirty="0">
              <a:latin typeface="Arial"/>
            </a:endParaRPr>
          </a:p>
        </p:txBody>
      </p:sp>
      <p:pic>
        <p:nvPicPr>
          <p:cNvPr id="196" name="Picture 195"/>
          <p:cNvPicPr/>
          <p:nvPr/>
        </p:nvPicPr>
        <p:blipFill>
          <a:blip r:embed="rId3"/>
          <a:stretch/>
        </p:blipFill>
        <p:spPr>
          <a:xfrm>
            <a:off x="177840" y="2139120"/>
            <a:ext cx="2643120" cy="2926080"/>
          </a:xfrm>
          <a:prstGeom prst="rect">
            <a:avLst/>
          </a:prstGeom>
          <a:ln>
            <a:noFill/>
          </a:ln>
        </p:spPr>
      </p:pic>
      <p:pic>
        <p:nvPicPr>
          <p:cNvPr id="197" name="Picture 19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45" y="2230208"/>
            <a:ext cx="3233929" cy="2448114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40" y="1936893"/>
            <a:ext cx="2460600" cy="245033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Conclusion</a:t>
            </a:r>
          </a:p>
        </p:txBody>
      </p:sp>
      <p:sp>
        <p:nvSpPr>
          <p:cNvPr id="200" name="TextShape 2"/>
          <p:cNvSpPr txBox="1"/>
          <p:nvPr/>
        </p:nvSpPr>
        <p:spPr>
          <a:xfrm>
            <a:off x="182880" y="1516380"/>
            <a:ext cx="9071640" cy="30977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20000"/>
          </a:bodyPr>
          <a:lstStyle/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Roboto Condensed"/>
              </a:rPr>
              <a:t>Human3.6M has little appearance variation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latin typeface="Roboto Condensed"/>
              </a:rPr>
              <a:t>Overfitting → data augmentation </a:t>
            </a:r>
            <a:r>
              <a:rPr lang="en-US" sz="2200" b="0" strike="noStrike" spc="-1" dirty="0" smtClean="0">
                <a:latin typeface="Roboto Condensed"/>
              </a:rPr>
              <a:t>helps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200" b="0" strike="noStrike" spc="-1" dirty="0">
              <a:latin typeface="Roboto Condensed"/>
            </a:endParaRPr>
          </a:p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Roboto Condensed"/>
              </a:rPr>
              <a:t>Simple, fast architecture, good performance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 err="1">
                <a:latin typeface="Roboto Condensed"/>
              </a:rPr>
              <a:t>Heatmaps</a:t>
            </a:r>
            <a:r>
              <a:rPr lang="en-US" sz="2200" b="0" strike="noStrike" spc="-1" dirty="0">
                <a:latin typeface="Roboto Condensed"/>
              </a:rPr>
              <a:t> directly from backbone net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latin typeface="Roboto Condensed"/>
              </a:rPr>
              <a:t>Soft-</a:t>
            </a:r>
            <a:r>
              <a:rPr lang="en-US" sz="2200" b="0" strike="noStrike" spc="-1" dirty="0" err="1">
                <a:latin typeface="Roboto Condensed"/>
              </a:rPr>
              <a:t>argmax</a:t>
            </a:r>
            <a:r>
              <a:rPr lang="en-US" sz="2200" b="0" strike="noStrike" spc="-1" dirty="0">
                <a:latin typeface="Roboto Condensed"/>
              </a:rPr>
              <a:t> on low-res </a:t>
            </a:r>
            <a:r>
              <a:rPr lang="en-US" sz="2200" b="0" strike="noStrike" spc="-1" dirty="0" err="1">
                <a:latin typeface="Roboto Condensed"/>
              </a:rPr>
              <a:t>heatmaps</a:t>
            </a:r>
            <a:r>
              <a:rPr lang="en-US" sz="2200" b="0" strike="noStrike" spc="-1" dirty="0">
                <a:latin typeface="Roboto Condensed"/>
              </a:rPr>
              <a:t> (16×16×16)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latin typeface="Roboto Condensed"/>
              </a:rPr>
              <a:t>~200 fps inference </a:t>
            </a:r>
            <a:r>
              <a:rPr lang="en-US" sz="2200" spc="-1" dirty="0">
                <a:latin typeface="Roboto Condensed"/>
              </a:rPr>
              <a:t>(Titan X </a:t>
            </a:r>
            <a:r>
              <a:rPr lang="en-US" sz="2200" spc="-1" dirty="0" smtClean="0">
                <a:latin typeface="Roboto Condensed"/>
              </a:rPr>
              <a:t>GPU, </a:t>
            </a:r>
            <a:r>
              <a:rPr lang="en-US" sz="2200" b="0" strike="noStrike" spc="-1" dirty="0" smtClean="0">
                <a:latin typeface="Roboto Condensed"/>
              </a:rPr>
              <a:t>excl</a:t>
            </a:r>
            <a:r>
              <a:rPr lang="en-US" sz="2200" b="0" strike="noStrike" spc="-1" dirty="0">
                <a:latin typeface="Roboto Condensed"/>
              </a:rPr>
              <a:t>. </a:t>
            </a:r>
            <a:r>
              <a:rPr lang="en-US" sz="2200" b="0" strike="noStrike" spc="-1" dirty="0" smtClean="0">
                <a:latin typeface="Roboto Condensed"/>
              </a:rPr>
              <a:t>detection)</a:t>
            </a:r>
          </a:p>
          <a:p>
            <a:pPr marL="864000" lvl="1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 smtClean="0">
                <a:latin typeface="Roboto Condensed"/>
                <a:ea typeface="AR PL SungtiL GB"/>
              </a:rPr>
              <a:t>1st </a:t>
            </a:r>
            <a:r>
              <a:rPr lang="en-US" sz="2200" b="0" strike="noStrike" spc="-1" dirty="0">
                <a:latin typeface="Roboto Condensed"/>
                <a:ea typeface="AR PL SungtiL GB"/>
              </a:rPr>
              <a:t>place in </a:t>
            </a:r>
            <a:r>
              <a:rPr lang="en-US" sz="2200" b="0" strike="noStrike" spc="-1" dirty="0">
                <a:latin typeface="Roboto Condensed"/>
              </a:rPr>
              <a:t>3D </a:t>
            </a:r>
            <a:r>
              <a:rPr lang="en-US" sz="2200" b="0" strike="noStrike" spc="-1" dirty="0" err="1">
                <a:latin typeface="Roboto Condensed"/>
              </a:rPr>
              <a:t>PoseTrack</a:t>
            </a:r>
            <a:r>
              <a:rPr lang="en-US" sz="2200" b="0" strike="noStrike" spc="-1" dirty="0">
                <a:latin typeface="Roboto Condensed"/>
              </a:rPr>
              <a:t> Challenge</a:t>
            </a:r>
          </a:p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latin typeface="Roboto Condensed"/>
            </a:endParaRPr>
          </a:p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latin typeface="Roboto Condensed"/>
            </a:endParaRPr>
          </a:p>
          <a:p>
            <a:pPr marL="432000" indent="-324000"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295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-21600" y="1826640"/>
            <a:ext cx="10101600" cy="137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1" strike="noStrike" spc="-1">
                <a:solidFill>
                  <a:srgbClr val="00549F"/>
                </a:solidFill>
                <a:latin typeface="Roboto Condensed"/>
              </a:rPr>
              <a:t>Thank you!</a:t>
            </a:r>
            <a:endParaRPr lang="en-US" sz="3600" b="0" strike="noStrike" spc="-1">
              <a:latin typeface="Arial"/>
            </a:endParaRPr>
          </a:p>
          <a:p>
            <a:pPr algn="ctr"/>
            <a:endParaRPr lang="en-US" sz="3600" b="0" strike="noStrike" spc="-1">
              <a:latin typeface="Arial"/>
            </a:endParaRPr>
          </a:p>
          <a:p>
            <a:pPr algn="ctr"/>
            <a:r>
              <a:rPr lang="en-US" sz="2400" b="0" strike="noStrike" spc="-1">
                <a:latin typeface="Roboto Condensed"/>
              </a:rPr>
              <a:t>sarandi@vision.rwth-aachen.de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12" name="Picture 211"/>
          <p:cNvPicPr/>
          <p:nvPr/>
        </p:nvPicPr>
        <p:blipFill>
          <a:blip r:embed="rId3"/>
          <a:stretch/>
        </p:blipFill>
        <p:spPr>
          <a:xfrm>
            <a:off x="3039840" y="4890960"/>
            <a:ext cx="2951280" cy="287280"/>
          </a:xfrm>
          <a:prstGeom prst="rect">
            <a:avLst/>
          </a:prstGeom>
          <a:ln>
            <a:noFill/>
          </a:ln>
        </p:spPr>
      </p:pic>
      <p:pic>
        <p:nvPicPr>
          <p:cNvPr id="213" name="Picture 212"/>
          <p:cNvPicPr/>
          <p:nvPr/>
        </p:nvPicPr>
        <p:blipFill>
          <a:blip r:embed="rId4"/>
          <a:stretch/>
        </p:blipFill>
        <p:spPr>
          <a:xfrm>
            <a:off x="822960" y="4813560"/>
            <a:ext cx="1357920" cy="442080"/>
          </a:xfrm>
          <a:prstGeom prst="rect">
            <a:avLst/>
          </a:prstGeom>
          <a:ln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9418320" y="5067720"/>
            <a:ext cx="274320" cy="365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5" name="Picture 214"/>
          <p:cNvPicPr/>
          <p:nvPr/>
        </p:nvPicPr>
        <p:blipFill>
          <a:blip r:embed="rId5"/>
          <a:stretch/>
        </p:blipFill>
        <p:spPr>
          <a:xfrm>
            <a:off x="6496920" y="4636800"/>
            <a:ext cx="3259800" cy="79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398</Words>
  <Application>Microsoft Office PowerPoint</Application>
  <PresentationFormat>Custom</PresentationFormat>
  <Paragraphs>96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Roboto Condensed</vt:lpstr>
      <vt:lpstr>AR PL SungtiL GB</vt:lpstr>
      <vt:lpstr>Wingdings</vt:lpstr>
      <vt:lpstr>Arial</vt:lpstr>
      <vt:lpstr>DejaVu Sans Mono</vt:lpstr>
      <vt:lpstr>Symbol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</dc:creator>
  <cp:lastModifiedBy>Jani</cp:lastModifiedBy>
  <cp:revision>25</cp:revision>
  <dcterms:modified xsi:type="dcterms:W3CDTF">2018-09-17T12:59:41Z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2018-09-06T21:33:44Z</dcterms:created>
  <dc:creator/>
  <dc:description/>
  <dc:language>en-US</dc:language>
  <cp:lastModifiedBy/>
  <dcterms:modified xsi:type="dcterms:W3CDTF">2018-09-08T07:23:55Z</dcterms:modified>
  <cp:revision>36</cp:revision>
  <dc:subject/>
  <dc:title/>
</cp:coreProperties>
</file>